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12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53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02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34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1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28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7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2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9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50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78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6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0CAE7-2B18-4895-8663-0E83D2065796}" type="datetimeFigureOut">
              <a:rPr lang="fr-FR" smtClean="0"/>
              <a:t>01/07/22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B7F3-C4CA-4B57-B816-3411CC6BA0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3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4EF963-96DD-2C41-BA25-A8A6438E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95004"/>
            <a:ext cx="11033760" cy="735496"/>
          </a:xfrm>
        </p:spPr>
        <p:txBody>
          <a:bodyPr/>
          <a:lstStyle/>
          <a:p>
            <a:r>
              <a:rPr lang="fr-FR" b="0" dirty="0">
                <a:latin typeface="+mn-lt"/>
              </a:rPr>
              <a:t>Suite…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B8045ED-AD92-7D44-8423-FCC5CAC5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4918179"/>
          </a:xfrm>
        </p:spPr>
        <p:txBody>
          <a:bodyPr/>
          <a:lstStyle/>
          <a:p>
            <a:r>
              <a:rPr lang="fr-FR" dirty="0"/>
              <a:t>Le diagnostic génétique sera confirmé chez son fils :</a:t>
            </a:r>
          </a:p>
          <a:p>
            <a:pPr lvl="1"/>
            <a:r>
              <a:rPr lang="fr-FR" dirty="0"/>
              <a:t>Mutation dans le gène de la proline-sérine-thréonine phosphatase </a:t>
            </a:r>
            <a:r>
              <a:rPr lang="fr-FR" dirty="0" err="1"/>
              <a:t>interacting</a:t>
            </a:r>
            <a:r>
              <a:rPr lang="fr-FR" dirty="0"/>
              <a:t> </a:t>
            </a:r>
            <a:r>
              <a:rPr lang="fr-FR" dirty="0" err="1"/>
              <a:t>protein</a:t>
            </a:r>
            <a:r>
              <a:rPr lang="fr-FR" dirty="0"/>
              <a:t> 1 (PSTPIP1)</a:t>
            </a:r>
          </a:p>
          <a:p>
            <a:pPr lvl="1"/>
            <a:endParaRPr lang="fr-FR" dirty="0"/>
          </a:p>
          <a:p>
            <a:r>
              <a:rPr lang="fr-FR" dirty="0"/>
              <a:t>Programmation du remplacement de la prothèse du genou</a:t>
            </a:r>
          </a:p>
          <a:p>
            <a:r>
              <a:rPr lang="fr-FR" dirty="0"/>
              <a:t>Chirurgie encadrée par des injections de </a:t>
            </a:r>
            <a:r>
              <a:rPr lang="fr-FR" dirty="0" err="1"/>
              <a:t>Kineret</a:t>
            </a:r>
            <a:r>
              <a:rPr lang="fr-FR" dirty="0"/>
              <a:t>®</a:t>
            </a:r>
          </a:p>
          <a:p>
            <a:r>
              <a:rPr lang="fr-FR" dirty="0"/>
              <a:t>Aucun trouble de cicatrisation</a:t>
            </a:r>
          </a:p>
          <a:p>
            <a:endParaRPr lang="fr-FR" dirty="0"/>
          </a:p>
          <a:p>
            <a:r>
              <a:rPr lang="fr-FR" dirty="0"/>
              <a:t>Son fils est depuis traité par </a:t>
            </a:r>
            <a:r>
              <a:rPr lang="fr-FR" dirty="0" err="1"/>
              <a:t>canakinumab</a:t>
            </a:r>
            <a:r>
              <a:rPr lang="fr-FR" dirty="0"/>
              <a:t>… et le père avec les résidus de l’injection pour son fils !</a:t>
            </a:r>
          </a:p>
        </p:txBody>
      </p:sp>
    </p:spTree>
    <p:extLst>
      <p:ext uri="{BB962C8B-B14F-4D97-AF65-F5344CB8AC3E}">
        <p14:creationId xmlns:p14="http://schemas.microsoft.com/office/powerpoint/2010/main" val="11109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1F8289-0429-1249-A4B1-8BCFEA11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 G., 73 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D763AD1-55EC-684B-993C-4F52BEECD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027176"/>
            <a:ext cx="10515600" cy="5293484"/>
          </a:xfrm>
        </p:spPr>
        <p:txBody>
          <a:bodyPr>
            <a:normAutofit fontScale="92500"/>
          </a:bodyPr>
          <a:lstStyle/>
          <a:p>
            <a:r>
              <a:rPr lang="fr-FR" dirty="0"/>
              <a:t>Hospitalisation en août 2020 pour suspicion de pneumopathie infectieuse :</a:t>
            </a:r>
          </a:p>
          <a:p>
            <a:pPr lvl="1"/>
            <a:r>
              <a:rPr lang="fr-FR" dirty="0"/>
              <a:t>Fièvre &gt; 39°</a:t>
            </a:r>
          </a:p>
          <a:p>
            <a:pPr lvl="1"/>
            <a:r>
              <a:rPr lang="fr-FR" dirty="0"/>
              <a:t>Toux, résistant à une antibiothérapie probabiliste </a:t>
            </a:r>
          </a:p>
          <a:p>
            <a:pPr lvl="1"/>
            <a:r>
              <a:rPr lang="fr-FR" dirty="0"/>
              <a:t>CRP = 117 mg/l</a:t>
            </a:r>
          </a:p>
          <a:p>
            <a:r>
              <a:rPr lang="fr-FR" dirty="0"/>
              <a:t>Pneumopathie lobaire inférieure droite + images en verre dépoli au TDM</a:t>
            </a:r>
          </a:p>
          <a:p>
            <a:r>
              <a:rPr lang="fr-FR" dirty="0"/>
              <a:t>COVID négatif (3 fois………)</a:t>
            </a:r>
          </a:p>
          <a:p>
            <a:r>
              <a:rPr lang="fr-FR" dirty="0"/>
              <a:t>Biologie :</a:t>
            </a:r>
          </a:p>
          <a:p>
            <a:pPr lvl="1"/>
            <a:r>
              <a:rPr lang="fr-FR" dirty="0"/>
              <a:t>Anémie 9,7 g/ml, VGM 101 µ</a:t>
            </a:r>
            <a:r>
              <a:rPr lang="fr-FR" baseline="30000" dirty="0"/>
              <a:t>3</a:t>
            </a:r>
          </a:p>
          <a:p>
            <a:pPr lvl="1"/>
            <a:r>
              <a:rPr lang="fr-FR" dirty="0"/>
              <a:t>Leucocytes : 9900 (7880 PNN, 810 </a:t>
            </a:r>
            <a:r>
              <a:rPr lang="fr-FR" dirty="0" err="1"/>
              <a:t>lympho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Plaquettes 272 G/l</a:t>
            </a:r>
          </a:p>
          <a:p>
            <a:pPr lvl="1"/>
            <a:r>
              <a:rPr lang="fr-FR" dirty="0"/>
              <a:t>CRP fluctuant entre 60 et 300 mg/l</a:t>
            </a:r>
          </a:p>
          <a:p>
            <a:pPr lvl="1"/>
            <a:r>
              <a:rPr lang="fr-FR" dirty="0"/>
              <a:t>Électrophorèse des protéines normale</a:t>
            </a:r>
          </a:p>
        </p:txBody>
      </p:sp>
      <p:pic>
        <p:nvPicPr>
          <p:cNvPr id="4" name="Image 3" descr="Capture d’écran 2021-06-16 à 22.21.00.png">
            <a:extLst>
              <a:ext uri="{FF2B5EF4-FFF2-40B4-BE49-F238E27FC236}">
                <a16:creationId xmlns="" xmlns:a16="http://schemas.microsoft.com/office/drawing/2014/main" id="{FB77702C-7669-BE48-9900-6E8C596DE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82028" y="3636915"/>
            <a:ext cx="3652960" cy="2627676"/>
          </a:xfrm>
          <a:prstGeom prst="rect">
            <a:avLst/>
          </a:prstGeom>
        </p:spPr>
      </p:pic>
      <p:pic>
        <p:nvPicPr>
          <p:cNvPr id="5" name="Image 4" descr="Capture d’écran 2021-06-16 à 22.22.30.png">
            <a:extLst>
              <a:ext uri="{FF2B5EF4-FFF2-40B4-BE49-F238E27FC236}">
                <a16:creationId xmlns="" xmlns:a16="http://schemas.microsoft.com/office/drawing/2014/main" id="{CF995F03-7923-9448-BAA5-103B3470B0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801" y="3124273"/>
            <a:ext cx="2509027" cy="36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rrondir un rectangle à un seul coin 45"/>
          <p:cNvSpPr/>
          <p:nvPr/>
        </p:nvSpPr>
        <p:spPr bwMode="auto">
          <a:xfrm flipV="1">
            <a:off x="1487488" y="0"/>
            <a:ext cx="8680451" cy="6858000"/>
          </a:xfrm>
          <a:prstGeom prst="round1Rect">
            <a:avLst>
              <a:gd name="adj" fmla="val 45622"/>
            </a:avLst>
          </a:prstGeom>
          <a:solidFill>
            <a:srgbClr val="F8DBD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>
              <a:defRPr/>
            </a:pPr>
            <a:endParaRPr lang="fr-FR" dirty="0"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grpSp>
        <p:nvGrpSpPr>
          <p:cNvPr id="2" name="Grouper 43"/>
          <p:cNvGrpSpPr>
            <a:grpSpLocks/>
          </p:cNvGrpSpPr>
          <p:nvPr/>
        </p:nvGrpSpPr>
        <p:grpSpPr bwMode="auto">
          <a:xfrm>
            <a:off x="1991062" y="536340"/>
            <a:ext cx="4938712" cy="5116513"/>
            <a:chOff x="698500" y="190500"/>
            <a:chExt cx="9753600" cy="9423400"/>
          </a:xfrm>
        </p:grpSpPr>
        <p:sp>
          <p:nvSpPr>
            <p:cNvPr id="60435" name="AutoShape 1"/>
            <p:cNvSpPr>
              <a:spLocks/>
            </p:cNvSpPr>
            <p:nvPr/>
          </p:nvSpPr>
          <p:spPr bwMode="auto">
            <a:xfrm>
              <a:off x="698500" y="9182100"/>
              <a:ext cx="1244600" cy="431800"/>
            </a:xfrm>
            <a:prstGeom prst="roundRect">
              <a:avLst>
                <a:gd name="adj" fmla="val 4411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6666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60436" name="Freeform 2"/>
            <p:cNvSpPr>
              <a:spLocks/>
            </p:cNvSpPr>
            <p:nvPr/>
          </p:nvSpPr>
          <p:spPr bwMode="auto">
            <a:xfrm>
              <a:off x="4508500" y="4827588"/>
              <a:ext cx="5307013" cy="1455737"/>
            </a:xfrm>
            <a:custGeom>
              <a:avLst/>
              <a:gdLst>
                <a:gd name="T0" fmla="*/ 2147483647 w 21600"/>
                <a:gd name="T1" fmla="*/ 2147483647 h 20572"/>
                <a:gd name="T2" fmla="*/ 2147483647 w 21600"/>
                <a:gd name="T3" fmla="*/ 2147483647 h 20572"/>
                <a:gd name="T4" fmla="*/ 2147483647 w 21600"/>
                <a:gd name="T5" fmla="*/ 0 h 20572"/>
                <a:gd name="T6" fmla="*/ 2147483647 w 21600"/>
                <a:gd name="T7" fmla="*/ 2147483647 h 20572"/>
                <a:gd name="T8" fmla="*/ 2147483647 w 21600"/>
                <a:gd name="T9" fmla="*/ 798681274 h 20572"/>
                <a:gd name="T10" fmla="*/ 0 w 21600"/>
                <a:gd name="T11" fmla="*/ 1863826601 h 205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0572"/>
                <a:gd name="T20" fmla="*/ 21600 w 21600"/>
                <a:gd name="T21" fmla="*/ 20572 h 205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0572">
                  <a:moveTo>
                    <a:pt x="21600" y="19237"/>
                  </a:moveTo>
                  <a:cubicBezTo>
                    <a:pt x="21600" y="19237"/>
                    <a:pt x="21077" y="21080"/>
                    <a:pt x="20431" y="20439"/>
                  </a:cubicBezTo>
                  <a:cubicBezTo>
                    <a:pt x="18613" y="18636"/>
                    <a:pt x="16146" y="451"/>
                    <a:pt x="14068" y="0"/>
                  </a:cubicBezTo>
                  <a:cubicBezTo>
                    <a:pt x="11673" y="-520"/>
                    <a:pt x="10389" y="8416"/>
                    <a:pt x="8008" y="9318"/>
                  </a:cubicBezTo>
                  <a:cubicBezTo>
                    <a:pt x="5463" y="10281"/>
                    <a:pt x="2534" y="400"/>
                    <a:pt x="1039" y="2254"/>
                  </a:cubicBezTo>
                  <a:cubicBezTo>
                    <a:pt x="433" y="3006"/>
                    <a:pt x="0" y="5260"/>
                    <a:pt x="0" y="5260"/>
                  </a:cubicBezTo>
                </a:path>
              </a:pathLst>
            </a:custGeom>
            <a:noFill/>
            <a:ln w="63500">
              <a:solidFill>
                <a:srgbClr val="0080FF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60437" name="Freeform 3"/>
            <p:cNvSpPr>
              <a:spLocks/>
            </p:cNvSpPr>
            <p:nvPr/>
          </p:nvSpPr>
          <p:spPr bwMode="auto">
            <a:xfrm>
              <a:off x="2614613" y="1358900"/>
              <a:ext cx="3776662" cy="2332038"/>
            </a:xfrm>
            <a:custGeom>
              <a:avLst/>
              <a:gdLst>
                <a:gd name="T0" fmla="*/ 2147483647 w 21600"/>
                <a:gd name="T1" fmla="*/ 2147483647 h 21142"/>
                <a:gd name="T2" fmla="*/ 2147483647 w 21600"/>
                <a:gd name="T3" fmla="*/ 0 h 21142"/>
                <a:gd name="T4" fmla="*/ 2147483647 w 21600"/>
                <a:gd name="T5" fmla="*/ 2147483647 h 21142"/>
                <a:gd name="T6" fmla="*/ 2147483647 w 21600"/>
                <a:gd name="T7" fmla="*/ 2147483647 h 21142"/>
                <a:gd name="T8" fmla="*/ 2147483647 w 21600"/>
                <a:gd name="T9" fmla="*/ 2147483647 h 21142"/>
                <a:gd name="T10" fmla="*/ 0 w 21600"/>
                <a:gd name="T11" fmla="*/ 2147483647 h 21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142"/>
                <a:gd name="T20" fmla="*/ 21600 w 21600"/>
                <a:gd name="T21" fmla="*/ 21142 h 21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142">
                  <a:moveTo>
                    <a:pt x="21600" y="1928"/>
                  </a:moveTo>
                  <a:cubicBezTo>
                    <a:pt x="21600" y="1928"/>
                    <a:pt x="20748" y="-193"/>
                    <a:pt x="19835" y="0"/>
                  </a:cubicBezTo>
                  <a:cubicBezTo>
                    <a:pt x="18923" y="193"/>
                    <a:pt x="18578" y="752"/>
                    <a:pt x="18375" y="1928"/>
                  </a:cubicBezTo>
                  <a:cubicBezTo>
                    <a:pt x="18010" y="4050"/>
                    <a:pt x="19299" y="17172"/>
                    <a:pt x="17706" y="19864"/>
                  </a:cubicBezTo>
                  <a:cubicBezTo>
                    <a:pt x="16793" y="21407"/>
                    <a:pt x="15590" y="21256"/>
                    <a:pt x="15029" y="20925"/>
                  </a:cubicBezTo>
                  <a:cubicBezTo>
                    <a:pt x="12412" y="19382"/>
                    <a:pt x="0" y="18032"/>
                    <a:pt x="0" y="18032"/>
                  </a:cubicBezTo>
                </a:path>
              </a:pathLst>
            </a:custGeom>
            <a:noFill/>
            <a:ln w="63500">
              <a:solidFill>
                <a:srgbClr val="0080FF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60438" name="Freeform 4"/>
            <p:cNvSpPr>
              <a:spLocks/>
            </p:cNvSpPr>
            <p:nvPr/>
          </p:nvSpPr>
          <p:spPr bwMode="auto">
            <a:xfrm>
              <a:off x="8599488" y="2508250"/>
              <a:ext cx="1695450" cy="3467100"/>
            </a:xfrm>
            <a:custGeom>
              <a:avLst/>
              <a:gdLst>
                <a:gd name="T0" fmla="*/ 2147483647 w 21386"/>
                <a:gd name="T1" fmla="*/ 0 h 21600"/>
                <a:gd name="T2" fmla="*/ 2147483647 w 21386"/>
                <a:gd name="T3" fmla="*/ 2147483647 h 21600"/>
                <a:gd name="T4" fmla="*/ 26906409 w 21386"/>
                <a:gd name="T5" fmla="*/ 2147483647 h 21600"/>
                <a:gd name="T6" fmla="*/ 695588687 w 21386"/>
                <a:gd name="T7" fmla="*/ 2147483647 h 21600"/>
                <a:gd name="T8" fmla="*/ 2147483647 w 21386"/>
                <a:gd name="T9" fmla="*/ 2147483647 h 21600"/>
                <a:gd name="T10" fmla="*/ 2147483647 w 21386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86"/>
                <a:gd name="T19" fmla="*/ 0 h 21600"/>
                <a:gd name="T20" fmla="*/ 21386 w 21386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86" h="21600">
                  <a:moveTo>
                    <a:pt x="10653" y="0"/>
                  </a:moveTo>
                  <a:cubicBezTo>
                    <a:pt x="10653" y="0"/>
                    <a:pt x="12129" y="199"/>
                    <a:pt x="11190" y="1259"/>
                  </a:cubicBezTo>
                  <a:cubicBezTo>
                    <a:pt x="10251" y="2319"/>
                    <a:pt x="323" y="7553"/>
                    <a:pt x="54" y="8481"/>
                  </a:cubicBezTo>
                  <a:cubicBezTo>
                    <a:pt x="-214" y="9409"/>
                    <a:pt x="323" y="10137"/>
                    <a:pt x="1396" y="10667"/>
                  </a:cubicBezTo>
                  <a:cubicBezTo>
                    <a:pt x="2469" y="11198"/>
                    <a:pt x="20715" y="20142"/>
                    <a:pt x="20715" y="20142"/>
                  </a:cubicBezTo>
                  <a:cubicBezTo>
                    <a:pt x="20715" y="20142"/>
                    <a:pt x="21386" y="20672"/>
                    <a:pt x="21386" y="21600"/>
                  </a:cubicBezTo>
                </a:path>
              </a:pathLst>
            </a:custGeom>
            <a:noFill/>
            <a:ln w="63500">
              <a:solidFill>
                <a:srgbClr val="0080FF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60439" name="Freeform 5"/>
            <p:cNvSpPr>
              <a:spLocks/>
            </p:cNvSpPr>
            <p:nvPr/>
          </p:nvSpPr>
          <p:spPr bwMode="auto">
            <a:xfrm>
              <a:off x="6729413" y="190500"/>
              <a:ext cx="2470150" cy="3370263"/>
            </a:xfrm>
            <a:custGeom>
              <a:avLst/>
              <a:gdLst>
                <a:gd name="T0" fmla="*/ 2147483647 w 21436"/>
                <a:gd name="T1" fmla="*/ 0 h 21532"/>
                <a:gd name="T2" fmla="*/ 32134766 w 21436"/>
                <a:gd name="T3" fmla="*/ 2147483647 h 21532"/>
                <a:gd name="T4" fmla="*/ 1585250913 w 21436"/>
                <a:gd name="T5" fmla="*/ 2147483647 h 21532"/>
                <a:gd name="T6" fmla="*/ 2147483647 w 21436"/>
                <a:gd name="T7" fmla="*/ 2147483647 h 21532"/>
                <a:gd name="T8" fmla="*/ 2147483647 w 21436"/>
                <a:gd name="T9" fmla="*/ 2147483647 h 21532"/>
                <a:gd name="T10" fmla="*/ 2147483647 w 21436"/>
                <a:gd name="T11" fmla="*/ 2147483647 h 21532"/>
                <a:gd name="T12" fmla="*/ 2147483647 w 21436"/>
                <a:gd name="T13" fmla="*/ 2147483647 h 21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36"/>
                <a:gd name="T22" fmla="*/ 0 h 21532"/>
                <a:gd name="T23" fmla="*/ 21436 w 21436"/>
                <a:gd name="T24" fmla="*/ 21532 h 21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36" h="21532">
                  <a:moveTo>
                    <a:pt x="1959" y="0"/>
                  </a:moveTo>
                  <a:cubicBezTo>
                    <a:pt x="1959" y="0"/>
                    <a:pt x="205" y="679"/>
                    <a:pt x="21" y="1902"/>
                  </a:cubicBezTo>
                  <a:cubicBezTo>
                    <a:pt x="-164" y="3125"/>
                    <a:pt x="934" y="18839"/>
                    <a:pt x="1036" y="19630"/>
                  </a:cubicBezTo>
                  <a:cubicBezTo>
                    <a:pt x="1221" y="21057"/>
                    <a:pt x="2603" y="21489"/>
                    <a:pt x="3898" y="21532"/>
                  </a:cubicBezTo>
                  <a:cubicBezTo>
                    <a:pt x="5928" y="21600"/>
                    <a:pt x="10267" y="18611"/>
                    <a:pt x="10267" y="18611"/>
                  </a:cubicBezTo>
                  <a:cubicBezTo>
                    <a:pt x="10267" y="18611"/>
                    <a:pt x="19313" y="12838"/>
                    <a:pt x="19498" y="12838"/>
                  </a:cubicBezTo>
                  <a:cubicBezTo>
                    <a:pt x="19682" y="12838"/>
                    <a:pt x="20421" y="12498"/>
                    <a:pt x="21436" y="12906"/>
                  </a:cubicBezTo>
                </a:path>
              </a:pathLst>
            </a:custGeom>
            <a:noFill/>
            <a:ln w="63500">
              <a:solidFill>
                <a:srgbClr val="0080FF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  <p:pic>
          <p:nvPicPr>
            <p:cNvPr id="60440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7454900" y="2252663"/>
              <a:ext cx="1708150" cy="12017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41" name="Rectangle 7"/>
            <p:cNvSpPr>
              <a:spLocks/>
            </p:cNvSpPr>
            <p:nvPr/>
          </p:nvSpPr>
          <p:spPr bwMode="auto">
            <a:xfrm rot="-2700001">
              <a:off x="8014494" y="2593182"/>
              <a:ext cx="592137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dirty="0">
                  <a:latin typeface="Calibri" charset="0"/>
                  <a:ea typeface="Gill Sans" charset="0"/>
                  <a:cs typeface="Gill Sans" charset="0"/>
                </a:rPr>
                <a:t>PYD</a:t>
              </a:r>
            </a:p>
          </p:txBody>
        </p:sp>
        <p:pic>
          <p:nvPicPr>
            <p:cNvPr id="60442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253163" y="574675"/>
              <a:ext cx="935038" cy="909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0443" name="Picture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952331" y="1732757"/>
              <a:ext cx="1552575" cy="1087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44" name="Rectangle 10"/>
            <p:cNvSpPr>
              <a:spLocks/>
            </p:cNvSpPr>
            <p:nvPr/>
          </p:nvSpPr>
          <p:spPr bwMode="auto">
            <a:xfrm rot="-5400000">
              <a:off x="6319043" y="2155032"/>
              <a:ext cx="72231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dirty="0">
                  <a:latin typeface="Calibri" charset="0"/>
                  <a:ea typeface="Gill Sans" charset="0"/>
                  <a:cs typeface="Gill Sans" charset="0"/>
                </a:rPr>
                <a:t>NOD</a:t>
              </a:r>
            </a:p>
          </p:txBody>
        </p:sp>
        <p:sp>
          <p:nvSpPr>
            <p:cNvPr id="60445" name="Rectangle 11"/>
            <p:cNvSpPr>
              <a:spLocks/>
            </p:cNvSpPr>
            <p:nvPr/>
          </p:nvSpPr>
          <p:spPr bwMode="auto">
            <a:xfrm rot="-5400000">
              <a:off x="6407150" y="815976"/>
              <a:ext cx="547687" cy="392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dirty="0">
                  <a:latin typeface="Calibri" charset="0"/>
                  <a:ea typeface="Gill Sans" charset="0"/>
                  <a:cs typeface="Gill Sans" charset="0"/>
                </a:rPr>
                <a:t>LRR</a:t>
              </a:r>
            </a:p>
          </p:txBody>
        </p:sp>
        <p:pic>
          <p:nvPicPr>
            <p:cNvPr id="60446" name="Picture 1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7997825" y="2816225"/>
              <a:ext cx="1708150" cy="12017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47" name="Rectangle 13"/>
            <p:cNvSpPr>
              <a:spLocks/>
            </p:cNvSpPr>
            <p:nvPr/>
          </p:nvSpPr>
          <p:spPr bwMode="auto">
            <a:xfrm rot="-2700001">
              <a:off x="8557419" y="3158332"/>
              <a:ext cx="590550" cy="392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dirty="0">
                  <a:latin typeface="Calibri" charset="0"/>
                  <a:ea typeface="Gill Sans" charset="0"/>
                  <a:cs typeface="Gill Sans" charset="0"/>
                </a:rPr>
                <a:t>PYD</a:t>
              </a:r>
            </a:p>
          </p:txBody>
        </p:sp>
        <p:pic>
          <p:nvPicPr>
            <p:cNvPr id="60448" name="Picture 1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705082">
              <a:off x="8524081" y="4209257"/>
              <a:ext cx="2109787" cy="1371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49" name="AutoShape 15"/>
            <p:cNvSpPr>
              <a:spLocks/>
            </p:cNvSpPr>
            <p:nvPr/>
          </p:nvSpPr>
          <p:spPr bwMode="auto">
            <a:xfrm rot="2339999">
              <a:off x="9164638" y="4699000"/>
              <a:ext cx="827087" cy="393700"/>
            </a:xfrm>
            <a:custGeom>
              <a:avLst/>
              <a:gdLst>
                <a:gd name="T0" fmla="*/ 2147483647 w 21600"/>
                <a:gd name="T1" fmla="*/ 119198401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latin typeface="Calibri" charset="0"/>
                  <a:ea typeface="Gill Sans" charset="0"/>
                  <a:cs typeface="Gill Sans" charset="0"/>
                </a:rPr>
                <a:t>CARD</a:t>
              </a:r>
            </a:p>
          </p:txBody>
        </p:sp>
        <p:pic>
          <p:nvPicPr>
            <p:cNvPr id="60450" name="Picture 1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43156">
              <a:off x="7715250" y="4900613"/>
              <a:ext cx="2109788" cy="1373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51" name="AutoShape 17"/>
            <p:cNvSpPr>
              <a:spLocks/>
            </p:cNvSpPr>
            <p:nvPr/>
          </p:nvSpPr>
          <p:spPr bwMode="auto">
            <a:xfrm rot="2339999">
              <a:off x="8420100" y="5411788"/>
              <a:ext cx="827088" cy="393700"/>
            </a:xfrm>
            <a:custGeom>
              <a:avLst/>
              <a:gdLst>
                <a:gd name="T0" fmla="*/ 2147483647 w 21600"/>
                <a:gd name="T1" fmla="*/ 119198401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latin typeface="Calibri" charset="0"/>
                  <a:ea typeface="Gill Sans" charset="0"/>
                  <a:cs typeface="Gill Sans" charset="0"/>
                </a:rPr>
                <a:t>CARD</a:t>
              </a:r>
            </a:p>
          </p:txBody>
        </p:sp>
        <p:pic>
          <p:nvPicPr>
            <p:cNvPr id="60452" name="Picture 1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2732088"/>
              <a:ext cx="2109788" cy="1371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53" name="Rectangle 19"/>
            <p:cNvSpPr>
              <a:spLocks/>
            </p:cNvSpPr>
            <p:nvPr/>
          </p:nvSpPr>
          <p:spPr bwMode="auto">
            <a:xfrm>
              <a:off x="3463925" y="3221038"/>
              <a:ext cx="827088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latin typeface="Calibri" charset="0"/>
                  <a:ea typeface="Gill Sans" charset="0"/>
                  <a:cs typeface="Gill Sans" charset="0"/>
                </a:rPr>
                <a:t>CARD</a:t>
              </a:r>
            </a:p>
          </p:txBody>
        </p:sp>
        <p:pic>
          <p:nvPicPr>
            <p:cNvPr id="60454" name="Picture 2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96656" y="1824832"/>
              <a:ext cx="1658937" cy="1162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55" name="Rectangle 21"/>
            <p:cNvSpPr>
              <a:spLocks/>
            </p:cNvSpPr>
            <p:nvPr/>
          </p:nvSpPr>
          <p:spPr bwMode="auto">
            <a:xfrm rot="-5400000">
              <a:off x="5458618" y="2116932"/>
              <a:ext cx="76041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dirty="0">
                  <a:latin typeface="Calibri" charset="0"/>
                  <a:ea typeface="Gill Sans" charset="0"/>
                  <a:cs typeface="Gill Sans" charset="0"/>
                </a:rPr>
                <a:t>FIIND</a:t>
              </a:r>
            </a:p>
          </p:txBody>
        </p:sp>
        <p:sp>
          <p:nvSpPr>
            <p:cNvPr id="60456" name="AutoShape 22"/>
            <p:cNvSpPr>
              <a:spLocks/>
            </p:cNvSpPr>
            <p:nvPr/>
          </p:nvSpPr>
          <p:spPr bwMode="auto">
            <a:xfrm>
              <a:off x="2647950" y="4316413"/>
              <a:ext cx="4721225" cy="523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  <p:pic>
          <p:nvPicPr>
            <p:cNvPr id="60457" name="Picture 2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402263" y="3540125"/>
              <a:ext cx="1574800" cy="158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0458" name="Picture 2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3" y="3709988"/>
              <a:ext cx="2109787" cy="1371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59" name="Rectangle 25"/>
            <p:cNvSpPr>
              <a:spLocks/>
            </p:cNvSpPr>
            <p:nvPr/>
          </p:nvSpPr>
          <p:spPr bwMode="auto">
            <a:xfrm>
              <a:off x="3409950" y="4198938"/>
              <a:ext cx="828675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>
                  <a:latin typeface="Calibri" charset="0"/>
                  <a:ea typeface="Gill Sans" charset="0"/>
                  <a:cs typeface="Gill Sans" charset="0"/>
                </a:rPr>
                <a:t>CARD</a:t>
              </a:r>
            </a:p>
          </p:txBody>
        </p:sp>
        <p:sp>
          <p:nvSpPr>
            <p:cNvPr id="60460" name="Rectangle 26"/>
            <p:cNvSpPr>
              <a:spLocks/>
            </p:cNvSpPr>
            <p:nvPr/>
          </p:nvSpPr>
          <p:spPr bwMode="auto">
            <a:xfrm>
              <a:off x="5799138" y="3919538"/>
              <a:ext cx="976312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 err="1">
                  <a:latin typeface="Calibri" charset="0"/>
                  <a:ea typeface="Gill Sans" charset="0"/>
                  <a:cs typeface="Gill Sans" charset="0"/>
                </a:rPr>
                <a:t>Caspase</a:t>
              </a:r>
              <a:endParaRPr lang="en-US" sz="1100" dirty="0">
                <a:latin typeface="Calibri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60461" name="Picture 27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225" y="4252913"/>
              <a:ext cx="1576388" cy="158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0462" name="Rectangle 28"/>
            <p:cNvSpPr>
              <a:spLocks/>
            </p:cNvSpPr>
            <p:nvPr/>
          </p:nvSpPr>
          <p:spPr bwMode="auto">
            <a:xfrm>
              <a:off x="5005388" y="4997450"/>
              <a:ext cx="976312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 err="1">
                  <a:latin typeface="Calibri" charset="0"/>
                  <a:ea typeface="Gill Sans" charset="0"/>
                  <a:cs typeface="Gill Sans" charset="0"/>
                </a:rPr>
                <a:t>Caspase</a:t>
              </a:r>
              <a:endParaRPr lang="en-US" sz="1100" dirty="0">
                <a:latin typeface="Calibri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962525" y="6867525"/>
              <a:ext cx="2128838" cy="2297113"/>
              <a:chOff x="0" y="0"/>
              <a:chExt cx="1340" cy="1447"/>
            </a:xfrm>
          </p:grpSpPr>
          <p:pic>
            <p:nvPicPr>
              <p:cNvPr id="60471" name="Picture 30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48" y="0"/>
                <a:ext cx="992" cy="9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60472" name="Rectangle 31"/>
              <p:cNvSpPr>
                <a:spLocks/>
              </p:cNvSpPr>
              <p:nvPr/>
            </p:nvSpPr>
            <p:spPr bwMode="auto">
              <a:xfrm>
                <a:off x="590" y="239"/>
                <a:ext cx="615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dirty="0" err="1">
                    <a:latin typeface="Calibri" charset="0"/>
                    <a:ea typeface="Gill Sans" charset="0"/>
                    <a:cs typeface="Gill Sans" charset="0"/>
                  </a:rPr>
                  <a:t>Caspase</a:t>
                </a:r>
                <a:endParaRPr lang="en-US" sz="1100" dirty="0">
                  <a:latin typeface="Calibri" charset="0"/>
                  <a:ea typeface="Gill Sans" charset="0"/>
                  <a:cs typeface="Gill Sans" charset="0"/>
                </a:endParaRPr>
              </a:p>
            </p:txBody>
          </p:sp>
          <p:pic>
            <p:nvPicPr>
              <p:cNvPr id="60473" name="Picture 32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8"/>
                <a:ext cx="992" cy="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60474" name="Rectangle 33"/>
              <p:cNvSpPr>
                <a:spLocks/>
              </p:cNvSpPr>
              <p:nvPr/>
            </p:nvSpPr>
            <p:spPr bwMode="auto">
              <a:xfrm>
                <a:off x="98" y="917"/>
                <a:ext cx="615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dirty="0" err="1">
                    <a:latin typeface="Calibri" charset="0"/>
                    <a:ea typeface="Gill Sans" charset="0"/>
                    <a:cs typeface="Gill Sans" charset="0"/>
                  </a:rPr>
                  <a:t>Caspase</a:t>
                </a:r>
                <a:endParaRPr lang="en-US" sz="1100" dirty="0">
                  <a:latin typeface="Calibri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0464" name="Line 34"/>
            <p:cNvSpPr>
              <a:spLocks noChangeShapeType="1"/>
            </p:cNvSpPr>
            <p:nvPr/>
          </p:nvSpPr>
          <p:spPr bwMode="auto">
            <a:xfrm rot="10800000" flipH="1">
              <a:off x="5537200" y="5878513"/>
              <a:ext cx="0" cy="16017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465" name="Rectangle 35"/>
            <p:cNvSpPr>
              <a:spLocks/>
            </p:cNvSpPr>
            <p:nvPr/>
          </p:nvSpPr>
          <p:spPr bwMode="auto">
            <a:xfrm>
              <a:off x="849590" y="8335006"/>
              <a:ext cx="1744105" cy="538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dirty="0">
                  <a:latin typeface="Calibri" charset="0"/>
                  <a:ea typeface="Gill Sans" charset="0"/>
                  <a:cs typeface="Gill Sans" charset="0"/>
                </a:rPr>
                <a:t>pro IL-1ß</a:t>
              </a:r>
            </a:p>
          </p:txBody>
        </p:sp>
        <p:sp>
          <p:nvSpPr>
            <p:cNvPr id="60466" name="Line 36"/>
            <p:cNvSpPr>
              <a:spLocks noChangeShapeType="1"/>
            </p:cNvSpPr>
            <p:nvPr/>
          </p:nvSpPr>
          <p:spPr bwMode="auto">
            <a:xfrm flipH="1">
              <a:off x="3810000" y="9398000"/>
              <a:ext cx="433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467" name="AutoShape 37"/>
            <p:cNvSpPr>
              <a:spLocks/>
            </p:cNvSpPr>
            <p:nvPr/>
          </p:nvSpPr>
          <p:spPr bwMode="auto">
            <a:xfrm>
              <a:off x="1549400" y="9182100"/>
              <a:ext cx="2032000" cy="431800"/>
            </a:xfrm>
            <a:prstGeom prst="roundRect">
              <a:avLst>
                <a:gd name="adj" fmla="val 4411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FC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60468" name="AutoShape 38"/>
            <p:cNvSpPr>
              <a:spLocks/>
            </p:cNvSpPr>
            <p:nvPr/>
          </p:nvSpPr>
          <p:spPr bwMode="auto">
            <a:xfrm>
              <a:off x="8420100" y="9118600"/>
              <a:ext cx="2032000" cy="431800"/>
            </a:xfrm>
            <a:prstGeom prst="roundRect">
              <a:avLst>
                <a:gd name="adj" fmla="val 4411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FC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60469" name="Rectangle 39"/>
            <p:cNvSpPr>
              <a:spLocks/>
            </p:cNvSpPr>
            <p:nvPr/>
          </p:nvSpPr>
          <p:spPr bwMode="auto">
            <a:xfrm>
              <a:off x="8959720" y="8385805"/>
              <a:ext cx="968633" cy="538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dirty="0">
                  <a:latin typeface="Calibri" charset="0"/>
                  <a:ea typeface="Gill Sans" charset="0"/>
                  <a:cs typeface="Gill Sans" charset="0"/>
                </a:rPr>
                <a:t>IL-1ß</a:t>
              </a:r>
            </a:p>
          </p:txBody>
        </p:sp>
        <p:sp>
          <p:nvSpPr>
            <p:cNvPr id="60470" name="AutoShape 40"/>
            <p:cNvSpPr>
              <a:spLocks/>
            </p:cNvSpPr>
            <p:nvPr/>
          </p:nvSpPr>
          <p:spPr bwMode="auto">
            <a:xfrm rot="-1905569">
              <a:off x="7200900" y="8278813"/>
              <a:ext cx="1244600" cy="431800"/>
            </a:xfrm>
            <a:prstGeom prst="roundRect">
              <a:avLst>
                <a:gd name="adj" fmla="val 4411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6666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Calibri" charset="0"/>
              </a:endParaRPr>
            </a:p>
          </p:txBody>
        </p:sp>
      </p:grpSp>
      <p:sp>
        <p:nvSpPr>
          <p:cNvPr id="60420" name="Ellipse 46"/>
          <p:cNvSpPr>
            <a:spLocks noChangeArrowheads="1"/>
          </p:cNvSpPr>
          <p:nvPr/>
        </p:nvSpPr>
        <p:spPr bwMode="auto">
          <a:xfrm rot="-869569">
            <a:off x="7704139" y="4270375"/>
            <a:ext cx="1285875" cy="10175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/>
            <a:endParaRPr lang="fr-FR">
              <a:latin typeface="Calibri" charset="0"/>
            </a:endParaRPr>
          </a:p>
        </p:txBody>
      </p:sp>
      <p:sp>
        <p:nvSpPr>
          <p:cNvPr id="60421" name="AutoShape 38"/>
          <p:cNvSpPr>
            <a:spLocks/>
          </p:cNvSpPr>
          <p:nvPr/>
        </p:nvSpPr>
        <p:spPr bwMode="auto">
          <a:xfrm rot="-1799729">
            <a:off x="7864475" y="4699000"/>
            <a:ext cx="1028700" cy="234950"/>
          </a:xfrm>
          <a:prstGeom prst="roundRect">
            <a:avLst>
              <a:gd name="adj" fmla="val 44116"/>
            </a:avLst>
          </a:prstGeom>
          <a:gradFill rotWithShape="0">
            <a:gsLst>
              <a:gs pos="0">
                <a:srgbClr val="FFFFFF"/>
              </a:gs>
              <a:gs pos="100000">
                <a:srgbClr val="FF6FCF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fr-FR">
              <a:latin typeface="Calibri" charset="0"/>
            </a:endParaRPr>
          </a:p>
        </p:txBody>
      </p:sp>
      <p:sp>
        <p:nvSpPr>
          <p:cNvPr id="60422" name="Ellipse 48"/>
          <p:cNvSpPr>
            <a:spLocks noChangeArrowheads="1"/>
          </p:cNvSpPr>
          <p:nvPr/>
        </p:nvSpPr>
        <p:spPr bwMode="auto">
          <a:xfrm rot="-869569">
            <a:off x="7704139" y="5480057"/>
            <a:ext cx="1285875" cy="10191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/>
            <a:endParaRPr lang="fr-FR">
              <a:latin typeface="Calibri" charset="0"/>
            </a:endParaRPr>
          </a:p>
        </p:txBody>
      </p:sp>
      <p:sp>
        <p:nvSpPr>
          <p:cNvPr id="60423" name="AutoShape 38"/>
          <p:cNvSpPr>
            <a:spLocks/>
          </p:cNvSpPr>
          <p:nvPr/>
        </p:nvSpPr>
        <p:spPr bwMode="auto">
          <a:xfrm rot="947625">
            <a:off x="7800982" y="5867401"/>
            <a:ext cx="1027113" cy="233363"/>
          </a:xfrm>
          <a:prstGeom prst="roundRect">
            <a:avLst>
              <a:gd name="adj" fmla="val 44116"/>
            </a:avLst>
          </a:prstGeom>
          <a:gradFill rotWithShape="0">
            <a:gsLst>
              <a:gs pos="0">
                <a:srgbClr val="FFFFFF"/>
              </a:gs>
              <a:gs pos="100000">
                <a:srgbClr val="FF6FCF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fr-FR">
              <a:latin typeface="Calibri" charset="0"/>
            </a:endParaRPr>
          </a:p>
        </p:txBody>
      </p:sp>
      <p:sp>
        <p:nvSpPr>
          <p:cNvPr id="60424" name="AutoShape 38"/>
          <p:cNvSpPr>
            <a:spLocks/>
          </p:cNvSpPr>
          <p:nvPr/>
        </p:nvSpPr>
        <p:spPr bwMode="auto">
          <a:xfrm rot="-1676375">
            <a:off x="9429750" y="6189663"/>
            <a:ext cx="1030288" cy="234950"/>
          </a:xfrm>
          <a:prstGeom prst="roundRect">
            <a:avLst>
              <a:gd name="adj" fmla="val 44116"/>
            </a:avLst>
          </a:prstGeom>
          <a:gradFill rotWithShape="0">
            <a:gsLst>
              <a:gs pos="0">
                <a:srgbClr val="FFFFFF"/>
              </a:gs>
              <a:gs pos="100000">
                <a:srgbClr val="FF6FCF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fr-FR">
              <a:latin typeface="Calibri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4A62A89C-B6F6-BA47-9FCF-F2737B31924F}"/>
              </a:ext>
            </a:extLst>
          </p:cNvPr>
          <p:cNvGrpSpPr/>
          <p:nvPr/>
        </p:nvGrpSpPr>
        <p:grpSpPr>
          <a:xfrm>
            <a:off x="6723065" y="999795"/>
            <a:ext cx="3095624" cy="965200"/>
            <a:chOff x="6723065" y="999795"/>
            <a:chExt cx="3095624" cy="965200"/>
          </a:xfrm>
        </p:grpSpPr>
        <p:sp>
          <p:nvSpPr>
            <p:cNvPr id="51" name="Ellipse 50"/>
            <p:cNvSpPr/>
            <p:nvPr/>
          </p:nvSpPr>
          <p:spPr>
            <a:xfrm>
              <a:off x="7596189" y="999795"/>
              <a:ext cx="2222500" cy="965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11" tIns="45706" rIns="91411" bIns="45706" anchor="ctr"/>
            <a:lstStyle/>
            <a:p>
              <a:pPr algn="ctr">
                <a:defRPr/>
              </a:pPr>
              <a:r>
                <a:rPr lang="fr-FR" sz="3200" dirty="0" err="1">
                  <a:solidFill>
                    <a:srgbClr val="000000"/>
                  </a:solidFill>
                </a:rPr>
                <a:t>pyrine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2" name="Flèche vers la gauche 51"/>
            <p:cNvSpPr/>
            <p:nvPr/>
          </p:nvSpPr>
          <p:spPr>
            <a:xfrm>
              <a:off x="6723065" y="1263322"/>
              <a:ext cx="682625" cy="484187"/>
            </a:xfrm>
            <a:prstGeom prst="leftArrow">
              <a:avLst>
                <a:gd name="adj1" fmla="val 16899"/>
                <a:gd name="adj2" fmla="val 417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1" tIns="45706" rIns="91411" bIns="45706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60431" name="ZoneTexte 56"/>
            <p:cNvSpPr txBox="1">
              <a:spLocks noChangeArrowheads="1"/>
            </p:cNvSpPr>
            <p:nvPr/>
          </p:nvSpPr>
          <p:spPr bwMode="auto">
            <a:xfrm>
              <a:off x="6953874" y="1014431"/>
              <a:ext cx="478522" cy="48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1" tIns="45706" rIns="91411" bIns="45706">
              <a:prstTxWarp prst="textNoShape">
                <a:avLst/>
              </a:prstTxWarp>
              <a:spAutoFit/>
            </a:bodyPr>
            <a:lstStyle/>
            <a:p>
              <a:r>
                <a:rPr lang="fr-FR" sz="2500" dirty="0">
                  <a:latin typeface="Calibri" charset="0"/>
                </a:rPr>
                <a:t>—</a:t>
              </a:r>
            </a:p>
          </p:txBody>
        </p:sp>
      </p:grpSp>
      <p:sp>
        <p:nvSpPr>
          <p:cNvPr id="60434" name="ZoneTexte 62"/>
          <p:cNvSpPr txBox="1">
            <a:spLocks noChangeArrowheads="1"/>
          </p:cNvSpPr>
          <p:nvPr/>
        </p:nvSpPr>
        <p:spPr bwMode="auto">
          <a:xfrm>
            <a:off x="1683744" y="6474654"/>
            <a:ext cx="3812591" cy="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" tIns="45706" rIns="91411" bIns="45706">
            <a:prstTxWarp prst="textNoShape">
              <a:avLst/>
            </a:prstTxWarp>
            <a:spAutoFit/>
          </a:bodyPr>
          <a:lstStyle/>
          <a:p>
            <a:r>
              <a:rPr lang="fr-FR" sz="1600" i="1" dirty="0" err="1">
                <a:latin typeface="Calibri" charset="0"/>
              </a:rPr>
              <a:t>Shoham</a:t>
            </a:r>
            <a:r>
              <a:rPr lang="fr-FR" sz="1600" i="1" dirty="0">
                <a:latin typeface="Calibri" charset="0"/>
              </a:rPr>
              <a:t> NG. PNAS. 2003;100(23):13501–6. </a:t>
            </a:r>
            <a:endParaRPr lang="fr-FR" sz="1600" dirty="0">
              <a:latin typeface="Calibri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397EA20F-6E7B-224E-B7E1-4A4DE315034F}"/>
              </a:ext>
            </a:extLst>
          </p:cNvPr>
          <p:cNvGrpSpPr/>
          <p:nvPr/>
        </p:nvGrpSpPr>
        <p:grpSpPr>
          <a:xfrm>
            <a:off x="6053042" y="297828"/>
            <a:ext cx="4398282" cy="2457322"/>
            <a:chOff x="6053042" y="297828"/>
            <a:chExt cx="4398282" cy="2457322"/>
          </a:xfrm>
        </p:grpSpPr>
        <p:sp>
          <p:nvSpPr>
            <p:cNvPr id="60" name="Ellipse 59"/>
            <p:cNvSpPr/>
            <p:nvPr/>
          </p:nvSpPr>
          <p:spPr>
            <a:xfrm>
              <a:off x="7370898" y="1789950"/>
              <a:ext cx="2222500" cy="965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11" tIns="45706" rIns="91411" bIns="45706" anchor="ctr"/>
            <a:lstStyle/>
            <a:p>
              <a:pPr algn="ctr">
                <a:defRPr/>
              </a:pPr>
              <a:r>
                <a:rPr lang="fr-FR" sz="2800" dirty="0">
                  <a:solidFill>
                    <a:srgbClr val="000000"/>
                  </a:solidFill>
                </a:rPr>
                <a:t>PSTPIP1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1" name="ZoneTexte 49"/>
            <p:cNvSpPr txBox="1">
              <a:spLocks noChangeArrowheads="1"/>
            </p:cNvSpPr>
            <p:nvPr/>
          </p:nvSpPr>
          <p:spPr bwMode="auto">
            <a:xfrm>
              <a:off x="6053042" y="297828"/>
              <a:ext cx="4398282" cy="47702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91411" tIns="45706" rIns="91411" bIns="45706">
              <a:prstTxWarp prst="textNoShape">
                <a:avLst/>
              </a:prstTxWarp>
              <a:spAutoFit/>
            </a:bodyPr>
            <a:lstStyle/>
            <a:p>
              <a:r>
                <a:rPr lang="fr-FR" sz="2500" dirty="0">
                  <a:latin typeface="Calibri" charset="0"/>
                </a:rPr>
                <a:t>PSTPIP1 = inhibiteur de la </a:t>
              </a:r>
              <a:r>
                <a:rPr lang="fr-FR" sz="2500" dirty="0" err="1">
                  <a:latin typeface="Calibri" charset="0"/>
                </a:rPr>
                <a:t>pyrine</a:t>
              </a:r>
              <a:endParaRPr lang="fr-FR" sz="2500" dirty="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794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3DCF588-51D0-8D4A-A13F-E3162A35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95003"/>
            <a:ext cx="11128169" cy="735496"/>
          </a:xfrm>
        </p:spPr>
        <p:txBody>
          <a:bodyPr/>
          <a:lstStyle/>
          <a:p>
            <a:r>
              <a:rPr lang="fr-FR" b="0" dirty="0">
                <a:latin typeface="+mn-lt"/>
              </a:rPr>
              <a:t>Que retenir de cette observation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DB2BED2-B3D9-384A-B03D-F855C818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8451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Les maladies auto-inflammatoires sont de description récente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Les patients adultes, même s’ils ont débuté leur pathologie dans l’enfance, ne pouvait avoir été diagnostiqués dans l’enfance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Il faut reconstituer l’ensemble d’une histoire clinique, familiale…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Et savoir remettre en cause un diagnostic de RAA ou d’AJI « atypique »</a:t>
            </a:r>
          </a:p>
          <a:p>
            <a:pPr>
              <a:lnSpc>
                <a:spcPct val="100000"/>
              </a:lnSpc>
            </a:pPr>
            <a:endParaRPr lang="fr-FR" dirty="0"/>
          </a:p>
          <a:p>
            <a:pPr>
              <a:lnSpc>
                <a:spcPct val="100000"/>
              </a:lnSpc>
            </a:pPr>
            <a:r>
              <a:rPr lang="fr-FR" dirty="0"/>
              <a:t>Le diagnostic d’une maladie auto-inflammatoire peut être fait de nombreuses années après le début de l’histoire !</a:t>
            </a:r>
          </a:p>
        </p:txBody>
      </p:sp>
    </p:spTree>
    <p:extLst>
      <p:ext uri="{BB962C8B-B14F-4D97-AF65-F5344CB8AC3E}">
        <p14:creationId xmlns:p14="http://schemas.microsoft.com/office/powerpoint/2010/main" val="116695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2594236A-3538-DE44-A866-7EC636D6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624138"/>
            <a:ext cx="10515600" cy="2852737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accent1"/>
                </a:solidFill>
              </a:rPr>
              <a:t>2) Chevauchement avec une maladie inflammatoire « classique »</a:t>
            </a: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878DB496-11E8-A44D-9689-B37A46C47391}"/>
              </a:ext>
            </a:extLst>
          </p:cNvPr>
          <p:cNvSpPr txBox="1">
            <a:spLocks/>
          </p:cNvSpPr>
          <p:nvPr/>
        </p:nvSpPr>
        <p:spPr>
          <a:xfrm>
            <a:off x="603771" y="1402080"/>
            <a:ext cx="10971757" cy="1819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accent1"/>
                </a:solidFill>
                <a:latin typeface="+mn-lt"/>
              </a:rPr>
              <a:t>Plusieurs situations peuvent conduire à un diagnostic de MAI chez l’adulte</a:t>
            </a:r>
          </a:p>
        </p:txBody>
      </p:sp>
    </p:spTree>
    <p:extLst>
      <p:ext uri="{BB962C8B-B14F-4D97-AF65-F5344CB8AC3E}">
        <p14:creationId xmlns:p14="http://schemas.microsoft.com/office/powerpoint/2010/main" val="280666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039" y="95004"/>
            <a:ext cx="11033760" cy="735496"/>
          </a:xfrm>
        </p:spPr>
        <p:txBody>
          <a:bodyPr/>
          <a:lstStyle/>
          <a:p>
            <a:r>
              <a:rPr lang="fr-FR" b="0" dirty="0">
                <a:latin typeface="+mn-lt"/>
              </a:rPr>
              <a:t>Mr 0., 20 ans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52400" y="1046222"/>
            <a:ext cx="10569039" cy="5257795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Adressé pour suspicion de spondylarthrite :</a:t>
            </a:r>
          </a:p>
          <a:p>
            <a:pPr lvl="1"/>
            <a:r>
              <a:rPr lang="fr-FR" dirty="0"/>
              <a:t>Douleurs thoraciques antérieures ou </a:t>
            </a:r>
            <a:r>
              <a:rPr lang="fr-FR" dirty="0" err="1"/>
              <a:t>interscapulaires</a:t>
            </a:r>
            <a:r>
              <a:rPr lang="fr-FR" dirty="0"/>
              <a:t> évoluant par crises brèves depuis 1 ans</a:t>
            </a:r>
          </a:p>
          <a:p>
            <a:pPr lvl="1"/>
            <a:r>
              <a:rPr lang="fr-FR" dirty="0"/>
              <a:t>Arthralgies genoux, hanches</a:t>
            </a:r>
          </a:p>
          <a:p>
            <a:pPr lvl="1"/>
            <a:r>
              <a:rPr lang="fr-FR" dirty="0"/>
              <a:t>Syndrome inflammatoire important (CRP entre 40 et 60)</a:t>
            </a:r>
          </a:p>
          <a:p>
            <a:r>
              <a:rPr lang="fr-FR" dirty="0"/>
              <a:t>Antécédents :</a:t>
            </a:r>
          </a:p>
          <a:p>
            <a:pPr lvl="1"/>
            <a:r>
              <a:rPr lang="fr-FR" dirty="0"/>
              <a:t>Origine algérienne</a:t>
            </a:r>
          </a:p>
          <a:p>
            <a:pPr lvl="1"/>
            <a:r>
              <a:rPr lang="fr-FR" dirty="0"/>
              <a:t>Amygdalectomie et otites fréquentes dans l’enfance</a:t>
            </a:r>
          </a:p>
          <a:p>
            <a:pPr lvl="1"/>
            <a:r>
              <a:rPr lang="fr-FR" dirty="0"/>
              <a:t>Son </a:t>
            </a:r>
            <a:r>
              <a:rPr lang="fr-FR" dirty="0" err="1"/>
              <a:t>frêre</a:t>
            </a:r>
            <a:r>
              <a:rPr lang="fr-FR" dirty="0"/>
              <a:t> (34 ans) avait présenté un tableau équivalent à l’adolescence</a:t>
            </a:r>
          </a:p>
          <a:p>
            <a:r>
              <a:rPr lang="fr-FR" dirty="0"/>
              <a:t>Imagerie strictement normale (dont le cliché pulmonaire)</a:t>
            </a:r>
          </a:p>
          <a:p>
            <a:r>
              <a:rPr lang="fr-FR" dirty="0"/>
              <a:t>Bilan immunologique négatif</a:t>
            </a:r>
          </a:p>
          <a:p>
            <a:r>
              <a:rPr lang="fr-FR" dirty="0"/>
              <a:t>B27 positif</a:t>
            </a:r>
          </a:p>
          <a:p>
            <a:r>
              <a:rPr lang="fr-FR" dirty="0"/>
              <a:t>Insensibilité aux AINS</a:t>
            </a:r>
          </a:p>
          <a:p>
            <a:r>
              <a:rPr lang="fr-FR" dirty="0"/>
              <a:t>1 épisode particulièrement sévère : fièvre, arthralgies, CRP = 120 mg/l</a:t>
            </a:r>
          </a:p>
          <a:p>
            <a:pPr lvl="1"/>
            <a:r>
              <a:rPr lang="fr-FR" dirty="0"/>
              <a:t>Essai de colchicine 1 mg : résolution immédiate</a:t>
            </a:r>
          </a:p>
          <a:p>
            <a:pPr lvl="1"/>
            <a:r>
              <a:rPr lang="fr-FR" dirty="0"/>
              <a:t>Génétique :  mutation MEFV (M694V) hétérozygote</a:t>
            </a:r>
          </a:p>
          <a:p>
            <a:pPr lvl="1"/>
            <a:r>
              <a:rPr lang="fr-FR" dirty="0"/>
              <a:t>Même mutation chez son frère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44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2-09-04 à 08.17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7" y="3765403"/>
            <a:ext cx="5141576" cy="162281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903368" y="5641180"/>
            <a:ext cx="901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Association à d’autres facteurs génétiques affectant l’immunité innée</a:t>
            </a:r>
          </a:p>
        </p:txBody>
      </p:sp>
      <p:pic>
        <p:nvPicPr>
          <p:cNvPr id="7" name="Image 6" descr="Capture d’écran 2012-09-04 à 08.15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75" y="3124485"/>
            <a:ext cx="4508670" cy="2263728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Capture d’écran 2012-09-04 à 08.09.39.png">
            <a:extLst>
              <a:ext uri="{FF2B5EF4-FFF2-40B4-BE49-F238E27FC236}">
                <a16:creationId xmlns="" xmlns:a16="http://schemas.microsoft.com/office/drawing/2014/main" id="{BB8C7EF2-5B0F-6F43-ABA2-AC28C63C0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06" y="1242404"/>
            <a:ext cx="5266207" cy="162911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re 1">
            <a:extLst>
              <a:ext uri="{FF2B5EF4-FFF2-40B4-BE49-F238E27FC236}">
                <a16:creationId xmlns="" xmlns:a16="http://schemas.microsoft.com/office/drawing/2014/main" id="{C44F63D1-16C2-A049-8CC2-7BF30F46A5E4}"/>
              </a:ext>
            </a:extLst>
          </p:cNvPr>
          <p:cNvSpPr txBox="1">
            <a:spLocks/>
          </p:cNvSpPr>
          <p:nvPr/>
        </p:nvSpPr>
        <p:spPr>
          <a:xfrm>
            <a:off x="94409" y="120774"/>
            <a:ext cx="11033760" cy="735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0">
                <a:latin typeface="+mn-lt"/>
              </a:rPr>
              <a:t>Peut-on retenir le diagnostic de FMF (maladie récessive) avec une seule mutation identifiée ?</a:t>
            </a:r>
            <a:endParaRPr lang="fr-FR" sz="3600" b="0" dirty="0">
              <a:latin typeface="+mn-lt"/>
            </a:endParaRPr>
          </a:p>
        </p:txBody>
      </p:sp>
      <p:pic>
        <p:nvPicPr>
          <p:cNvPr id="12" name="Image 11" descr="Capture d’écran 2012-09-04 à 08.14.22.png">
            <a:extLst>
              <a:ext uri="{FF2B5EF4-FFF2-40B4-BE49-F238E27FC236}">
                <a16:creationId xmlns="" xmlns:a16="http://schemas.microsoft.com/office/drawing/2014/main" id="{98D75870-1736-F442-84D4-A7A6FD860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47" y="1062689"/>
            <a:ext cx="5018656" cy="236643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6645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2594236A-3538-DE44-A866-7EC636D6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185226"/>
            <a:ext cx="10515600" cy="2852737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accent1"/>
                </a:solidFill>
              </a:rPr>
              <a:t/>
            </a:r>
            <a:br>
              <a:rPr lang="fr-FR" sz="5400" dirty="0">
                <a:solidFill>
                  <a:schemeClr val="accent1"/>
                </a:solidFill>
              </a:rPr>
            </a:br>
            <a:r>
              <a:rPr lang="fr-FR" sz="5400" dirty="0">
                <a:solidFill>
                  <a:schemeClr val="accent1"/>
                </a:solidFill>
              </a:rPr>
              <a:t/>
            </a:r>
            <a:br>
              <a:rPr lang="fr-FR" sz="5400" dirty="0">
                <a:solidFill>
                  <a:schemeClr val="accent1"/>
                </a:solidFill>
              </a:rPr>
            </a:br>
            <a:r>
              <a:rPr lang="fr-FR" sz="5400" dirty="0">
                <a:solidFill>
                  <a:schemeClr val="accent1"/>
                </a:solidFill>
              </a:rPr>
              <a:t>3) Les MAI acquises…</a:t>
            </a: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82907CE9-C91A-DF4C-9243-F7135C66EA7F}"/>
              </a:ext>
            </a:extLst>
          </p:cNvPr>
          <p:cNvSpPr txBox="1">
            <a:spLocks/>
          </p:cNvSpPr>
          <p:nvPr/>
        </p:nvSpPr>
        <p:spPr>
          <a:xfrm>
            <a:off x="603771" y="1402080"/>
            <a:ext cx="10971757" cy="1819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accent1"/>
                </a:solidFill>
                <a:latin typeface="+mn-lt"/>
              </a:rPr>
              <a:t>Plusieurs situations peuvent conduire à un diagnostic de MAI chez l’adulte</a:t>
            </a:r>
          </a:p>
        </p:txBody>
      </p:sp>
    </p:spTree>
    <p:extLst>
      <p:ext uri="{BB962C8B-B14F-4D97-AF65-F5344CB8AC3E}">
        <p14:creationId xmlns:p14="http://schemas.microsoft.com/office/powerpoint/2010/main" val="318053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EACE5B-AC43-AF44-B620-CD227633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93785"/>
            <a:ext cx="11033760" cy="735496"/>
          </a:xfrm>
        </p:spPr>
        <p:txBody>
          <a:bodyPr/>
          <a:lstStyle/>
          <a:p>
            <a:r>
              <a:rPr lang="fr-FR" dirty="0"/>
              <a:t>Mr L. 68 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7C3DCBC-DF33-FB46-83A5-887AB43C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085088"/>
            <a:ext cx="5666232" cy="5145024"/>
          </a:xfrm>
        </p:spPr>
        <p:txBody>
          <a:bodyPr>
            <a:normAutofit/>
          </a:bodyPr>
          <a:lstStyle/>
          <a:p>
            <a:r>
              <a:rPr lang="fr-FR" altLang="fr-FR" dirty="0"/>
              <a:t>Rhumatisme </a:t>
            </a:r>
            <a:r>
              <a:rPr lang="fr-FR" altLang="fr-FR" dirty="0" err="1"/>
              <a:t>inclassé</a:t>
            </a:r>
            <a:r>
              <a:rPr lang="fr-FR" altLang="fr-FR" dirty="0"/>
              <a:t> depuis 10 ans</a:t>
            </a:r>
          </a:p>
          <a:p>
            <a:r>
              <a:rPr lang="fr-FR" altLang="fr-FR" dirty="0"/>
              <a:t>1 à 2 crises par mois associant :</a:t>
            </a:r>
          </a:p>
          <a:p>
            <a:pPr lvl="1"/>
            <a:r>
              <a:rPr lang="fr-FR" altLang="fr-FR" dirty="0"/>
              <a:t>Fatigue +++</a:t>
            </a:r>
          </a:p>
          <a:p>
            <a:pPr lvl="1"/>
            <a:r>
              <a:rPr lang="fr-FR" altLang="fr-FR" dirty="0"/>
              <a:t>Fièvre ≈ 39°</a:t>
            </a:r>
          </a:p>
          <a:p>
            <a:pPr lvl="1"/>
            <a:r>
              <a:rPr lang="fr-FR" altLang="fr-FR" dirty="0"/>
              <a:t>Éruption </a:t>
            </a:r>
            <a:r>
              <a:rPr lang="fr-FR" altLang="fr-FR" dirty="0" err="1"/>
              <a:t>urticarienne</a:t>
            </a:r>
            <a:endParaRPr lang="fr-FR" altLang="fr-FR" dirty="0"/>
          </a:p>
          <a:p>
            <a:pPr lvl="1"/>
            <a:r>
              <a:rPr lang="fr-FR" altLang="fr-FR" dirty="0"/>
              <a:t>Myalgies </a:t>
            </a:r>
          </a:p>
          <a:p>
            <a:pPr lvl="1"/>
            <a:r>
              <a:rPr lang="fr-FR" altLang="fr-FR" dirty="0"/>
              <a:t>Arthralgies ou arthrites</a:t>
            </a:r>
          </a:p>
          <a:p>
            <a:pPr lvl="1"/>
            <a:r>
              <a:rPr lang="fr-FR" altLang="fr-FR" dirty="0"/>
              <a:t>CRP entre 80 et 200</a:t>
            </a:r>
          </a:p>
          <a:p>
            <a:pPr lvl="1"/>
            <a:r>
              <a:rPr lang="fr-FR" altLang="fr-FR" dirty="0"/>
              <a:t>Spontanément résolutives en 2 à 3 jours</a:t>
            </a:r>
          </a:p>
          <a:p>
            <a:r>
              <a:rPr lang="fr-FR" altLang="fr-FR" dirty="0"/>
              <a:t>Bilan </a:t>
            </a:r>
            <a:r>
              <a:rPr lang="fr-FR" altLang="fr-FR" dirty="0" err="1"/>
              <a:t>immuno</a:t>
            </a:r>
            <a:r>
              <a:rPr lang="fr-FR" altLang="fr-FR" dirty="0"/>
              <a:t>. négatif</a:t>
            </a:r>
          </a:p>
          <a:p>
            <a:r>
              <a:rPr lang="fr-FR" altLang="fr-FR" dirty="0" err="1"/>
              <a:t>IgG</a:t>
            </a:r>
            <a:r>
              <a:rPr lang="fr-FR" altLang="fr-FR" dirty="0"/>
              <a:t> k monoclonale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FA1632B-270A-0F42-AB16-E96CDD1E85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1" y="1834731"/>
            <a:ext cx="3114818" cy="4153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86C3A4E-909E-6242-86C7-4CF1A8682D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858" y="1834730"/>
            <a:ext cx="3114818" cy="41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>
            <a:extLst>
              <a:ext uri="{FF2B5EF4-FFF2-40B4-BE49-F238E27FC236}">
                <a16:creationId xmlns="" xmlns:a16="http://schemas.microsoft.com/office/drawing/2014/main" id="{9F2EF233-BEEA-974C-B789-E8A63462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"/>
            <a:ext cx="11033760" cy="902676"/>
          </a:xfrm>
        </p:spPr>
        <p:txBody>
          <a:bodyPr/>
          <a:lstStyle/>
          <a:p>
            <a:r>
              <a:rPr lang="fr-FR" altLang="fr-FR" dirty="0"/>
              <a:t>Syndrome de </a:t>
            </a:r>
            <a:r>
              <a:rPr lang="fr-FR" altLang="fr-FR" dirty="0" err="1"/>
              <a:t>Schnitlzer</a:t>
            </a:r>
            <a:endParaRPr lang="fr-FR" altLang="fr-FR" dirty="0"/>
          </a:p>
        </p:txBody>
      </p:sp>
      <p:sp>
        <p:nvSpPr>
          <p:cNvPr id="63490" name="Espace réservé du contenu 2">
            <a:extLst>
              <a:ext uri="{FF2B5EF4-FFF2-40B4-BE49-F238E27FC236}">
                <a16:creationId xmlns="" xmlns:a16="http://schemas.microsoft.com/office/drawing/2014/main" id="{3EEBC462-DB1D-054C-AE21-71F2292F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25" y="1242168"/>
            <a:ext cx="9102783" cy="4937063"/>
          </a:xfrm>
        </p:spPr>
        <p:txBody>
          <a:bodyPr>
            <a:normAutofit fontScale="92500"/>
          </a:bodyPr>
          <a:lstStyle/>
          <a:p>
            <a:r>
              <a:rPr lang="fr-FR" altLang="fr-FR" dirty="0"/>
              <a:t>Maladie auto-inflammatoire acquise (début &gt; 50 ans)</a:t>
            </a:r>
          </a:p>
          <a:p>
            <a:r>
              <a:rPr lang="fr-FR" altLang="fr-FR" dirty="0"/>
              <a:t>Fièvre récurrente, fatigue, arthralgies ou arthrites, adénopathies</a:t>
            </a:r>
          </a:p>
          <a:p>
            <a:r>
              <a:rPr lang="fr-FR" altLang="fr-FR" dirty="0"/>
              <a:t>Associée à une </a:t>
            </a:r>
            <a:r>
              <a:rPr lang="fr-FR" altLang="fr-FR" dirty="0" err="1"/>
              <a:t>gammapathie</a:t>
            </a:r>
            <a:r>
              <a:rPr lang="fr-FR" altLang="fr-FR" dirty="0"/>
              <a:t> monoclonale le plus souvent </a:t>
            </a:r>
            <a:r>
              <a:rPr lang="fr-FR" altLang="fr-FR" dirty="0" err="1"/>
              <a:t>IgM</a:t>
            </a:r>
            <a:endParaRPr lang="fr-FR" altLang="fr-FR" dirty="0"/>
          </a:p>
          <a:p>
            <a:r>
              <a:rPr lang="fr-FR" altLang="fr-FR" dirty="0"/>
              <a:t>Sensible aux anti-IL-1</a:t>
            </a:r>
          </a:p>
          <a:p>
            <a:r>
              <a:rPr lang="fr-FR" altLang="fr-FR" dirty="0"/>
              <a:t>≥ 15% évolution vers une macroglobulinémie de </a:t>
            </a:r>
            <a:r>
              <a:rPr lang="fr-FR" altLang="fr-FR" dirty="0" err="1"/>
              <a:t>Waldenström</a:t>
            </a:r>
            <a:r>
              <a:rPr lang="fr-FR" altLang="fr-FR" dirty="0"/>
              <a:t>, une maladie de </a:t>
            </a:r>
            <a:r>
              <a:rPr lang="fr-FR" altLang="fr-FR" dirty="0" err="1"/>
              <a:t>Waldenström</a:t>
            </a:r>
            <a:r>
              <a:rPr lang="fr-FR" altLang="fr-FR" dirty="0"/>
              <a:t> ou un lymphome B zone marginale</a:t>
            </a:r>
          </a:p>
          <a:p>
            <a:endParaRPr lang="fr-FR" altLang="fr-FR" dirty="0"/>
          </a:p>
          <a:p>
            <a:r>
              <a:rPr lang="fr-FR" altLang="fr-FR" dirty="0"/>
              <a:t>Mutation somatique NLRP3 chez certains patients… Schnitzler ou CAPS tardifs ?</a:t>
            </a:r>
          </a:p>
          <a:p>
            <a:r>
              <a:rPr lang="fr-FR" dirty="0"/>
              <a:t>Mutation </a:t>
            </a:r>
            <a:r>
              <a:rPr lang="fr-FR" altLang="fr-FR" dirty="0"/>
              <a:t>somatique </a:t>
            </a:r>
            <a:r>
              <a:rPr lang="fr-FR" dirty="0"/>
              <a:t>MYD88 L265P (idem lymphomes et </a:t>
            </a:r>
            <a:r>
              <a:rPr lang="fr-FR" dirty="0" err="1"/>
              <a:t>Waldenström</a:t>
            </a:r>
            <a:r>
              <a:rPr lang="fr-FR" dirty="0"/>
              <a:t>) chez 9/30 patients… </a:t>
            </a:r>
          </a:p>
          <a:p>
            <a:endParaRPr lang="fr-FR" altLang="fr-FR" dirty="0"/>
          </a:p>
        </p:txBody>
      </p:sp>
      <p:pic>
        <p:nvPicPr>
          <p:cNvPr id="63491" name="Image 4">
            <a:extLst>
              <a:ext uri="{FF2B5EF4-FFF2-40B4-BE49-F238E27FC236}">
                <a16:creationId xmlns="" xmlns:a16="http://schemas.microsoft.com/office/drawing/2014/main" id="{E74B9800-BE1D-A04D-816D-6FF770E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916" y="1067359"/>
            <a:ext cx="2468579" cy="3337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16429DE-B9FA-7449-AC1B-828E30C8FD38}"/>
              </a:ext>
            </a:extLst>
          </p:cNvPr>
          <p:cNvSpPr txBox="1"/>
          <p:nvPr/>
        </p:nvSpPr>
        <p:spPr>
          <a:xfrm>
            <a:off x="7890660" y="6518722"/>
            <a:ext cx="440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Rowczenio</a:t>
            </a:r>
            <a:r>
              <a:rPr lang="fr-FR" dirty="0">
                <a:solidFill>
                  <a:schemeClr val="bg1"/>
                </a:solidFill>
              </a:rPr>
              <a:t> DM. Blood. 2018;131(9):974–81.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4CAA441-6CB4-1A4D-BA7B-0B9E19B192F3}"/>
              </a:ext>
            </a:extLst>
          </p:cNvPr>
          <p:cNvSpPr txBox="1"/>
          <p:nvPr/>
        </p:nvSpPr>
        <p:spPr>
          <a:xfrm>
            <a:off x="0" y="6239795"/>
            <a:ext cx="414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Lipsker</a:t>
            </a:r>
            <a:r>
              <a:rPr lang="fr-FR" dirty="0">
                <a:solidFill>
                  <a:schemeClr val="bg1"/>
                </a:solidFill>
              </a:rPr>
              <a:t> D. </a:t>
            </a:r>
            <a:r>
              <a:rPr lang="fr-FR" dirty="0" err="1">
                <a:solidFill>
                  <a:schemeClr val="bg1"/>
                </a:solidFill>
              </a:rPr>
              <a:t>Orphanet</a:t>
            </a:r>
            <a:r>
              <a:rPr lang="fr-FR" dirty="0">
                <a:solidFill>
                  <a:schemeClr val="bg1"/>
                </a:solidFill>
              </a:rPr>
              <a:t> J Rare Dis. 2010;5:38.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6A0F12F5-89EE-024C-9F51-2634395802B7}"/>
              </a:ext>
            </a:extLst>
          </p:cNvPr>
          <p:cNvSpPr txBox="1"/>
          <p:nvPr/>
        </p:nvSpPr>
        <p:spPr>
          <a:xfrm>
            <a:off x="7109833" y="6222418"/>
            <a:ext cx="508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Kacar</a:t>
            </a:r>
            <a:r>
              <a:rPr lang="fr-FR" dirty="0">
                <a:solidFill>
                  <a:schemeClr val="bg1"/>
                </a:solidFill>
              </a:rPr>
              <a:t> M. </a:t>
            </a:r>
            <a:r>
              <a:rPr lang="fr-FR" dirty="0" err="1">
                <a:solidFill>
                  <a:schemeClr val="bg1"/>
                </a:solidFill>
              </a:rPr>
              <a:t>Rheumatology</a:t>
            </a:r>
            <a:r>
              <a:rPr lang="fr-FR" dirty="0">
                <a:solidFill>
                  <a:schemeClr val="bg1"/>
                </a:solidFill>
              </a:rPr>
              <a:t> 2019;58(</a:t>
            </a:r>
            <a:r>
              <a:rPr lang="fr-FR" dirty="0" err="1">
                <a:solidFill>
                  <a:schemeClr val="bg1"/>
                </a:solidFill>
              </a:rPr>
              <a:t>Suppl</a:t>
            </a:r>
            <a:r>
              <a:rPr lang="fr-FR" dirty="0">
                <a:solidFill>
                  <a:schemeClr val="bg1"/>
                </a:solidFill>
              </a:rPr>
              <a:t> 6):vi31–vi43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6C629BA-A617-9D4E-8F35-07E809B79442}"/>
              </a:ext>
            </a:extLst>
          </p:cNvPr>
          <p:cNvSpPr txBox="1"/>
          <p:nvPr/>
        </p:nvSpPr>
        <p:spPr>
          <a:xfrm>
            <a:off x="1399502" y="6518722"/>
            <a:ext cx="429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Dalle S. Br J </a:t>
            </a:r>
            <a:r>
              <a:rPr lang="fr-FR" dirty="0" err="1">
                <a:solidFill>
                  <a:schemeClr val="bg1"/>
                </a:solidFill>
              </a:rPr>
              <a:t>Dermatol</a:t>
            </a:r>
            <a:r>
              <a:rPr lang="fr-FR" dirty="0">
                <a:solidFill>
                  <a:schemeClr val="bg1"/>
                </a:solidFill>
              </a:rPr>
              <a:t> 2006 155, pp827–829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0429103" y="2059459"/>
            <a:ext cx="733167" cy="140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0463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621</Words>
  <Application>Microsoft Macintosh PowerPoint</Application>
  <PresentationFormat>Personnalisé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Suite…</vt:lpstr>
      <vt:lpstr>Présentation PowerPoint</vt:lpstr>
      <vt:lpstr>Que retenir de cette observation ?</vt:lpstr>
      <vt:lpstr>2) Chevauchement avec une maladie inflammatoire « classique »</vt:lpstr>
      <vt:lpstr>Mr 0., 20 ans</vt:lpstr>
      <vt:lpstr>Présentation PowerPoint</vt:lpstr>
      <vt:lpstr>  3) Les MAI acquises…</vt:lpstr>
      <vt:lpstr>Mr L. 68 ans</vt:lpstr>
      <vt:lpstr>Syndrome de Schnitlzer</vt:lpstr>
      <vt:lpstr>Mr G., 73 ans</vt:lpstr>
    </vt:vector>
  </TitlesOfParts>
  <Company>CHU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Suite…</dc:title>
  <dc:creator>MEHSEN-CETRE Nadia</dc:creator>
  <cp:lastModifiedBy>iMac</cp:lastModifiedBy>
  <cp:revision>1</cp:revision>
  <dcterms:created xsi:type="dcterms:W3CDTF">2022-06-22T15:04:45Z</dcterms:created>
  <dcterms:modified xsi:type="dcterms:W3CDTF">2022-07-01T09:16:55Z</dcterms:modified>
</cp:coreProperties>
</file>