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-112" y="-6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2B7E4E-98B6-4304-9C5E-FE8A4F7A7D4B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94D4E8-C570-4398-8991-26D68BB80C7E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5666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BE5D15-A03E-3D42-AD14-F2A77D7A42C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627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8055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5406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0387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7025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453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4618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7050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3322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6194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565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8046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D4EE3-36B6-4CF0-AA4C-B8C56F9ABCD4}" type="datetimeFigureOut">
              <a:rPr lang="fr-FR" smtClean="0"/>
              <a:t>01/07/22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9225D5-E61A-4F4C-9B42-69A29706EC93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0398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tiff"/><Relationship Id="rId5" Type="http://schemas.openxmlformats.org/officeDocument/2006/relationships/image" Target="../media/image3.tiff"/><Relationship Id="rId6" Type="http://schemas.openxmlformats.org/officeDocument/2006/relationships/image" Target="../media/image4.png"/><Relationship Id="rId7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72" y="2136618"/>
            <a:ext cx="11183112" cy="1620570"/>
          </a:xfrm>
        </p:spPr>
        <p:txBody>
          <a:bodyPr>
            <a:normAutofit fontScale="90000"/>
          </a:bodyPr>
          <a:lstStyle/>
          <a:p>
            <a:r>
              <a:rPr lang="fr-FR" dirty="0">
                <a:solidFill>
                  <a:schemeClr val="accent1"/>
                </a:solidFill>
              </a:rPr>
              <a:t>Quand évoquer une maladie </a:t>
            </a:r>
            <a:br>
              <a:rPr lang="fr-FR" dirty="0">
                <a:solidFill>
                  <a:schemeClr val="accent1"/>
                </a:solidFill>
              </a:rPr>
            </a:br>
            <a:r>
              <a:rPr lang="fr-FR" dirty="0">
                <a:solidFill>
                  <a:schemeClr val="accent1"/>
                </a:solidFill>
              </a:rPr>
              <a:t>auto-inflammatoire chez l’adulte 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922777"/>
            <a:ext cx="7215188" cy="171955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Thierry Schaeverbeke </a:t>
            </a:r>
          </a:p>
          <a:p>
            <a:r>
              <a:rPr lang="en-US" dirty="0" err="1"/>
              <a:t>Département</a:t>
            </a:r>
            <a:r>
              <a:rPr lang="en-US" dirty="0"/>
              <a:t> de </a:t>
            </a:r>
            <a:r>
              <a:rPr lang="en-US" dirty="0" err="1"/>
              <a:t>rhumatologie</a:t>
            </a:r>
            <a:endParaRPr lang="en-US" dirty="0"/>
          </a:p>
          <a:p>
            <a:r>
              <a:rPr lang="en-US" dirty="0"/>
              <a:t>Centre de </a:t>
            </a:r>
            <a:r>
              <a:rPr lang="en-US" dirty="0" err="1"/>
              <a:t>Référence</a:t>
            </a:r>
            <a:r>
              <a:rPr lang="en-US" dirty="0"/>
              <a:t> Maladies </a:t>
            </a:r>
            <a:r>
              <a:rPr lang="en-US" dirty="0" err="1"/>
              <a:t>Systémiques</a:t>
            </a:r>
            <a:r>
              <a:rPr lang="en-US" dirty="0"/>
              <a:t> </a:t>
            </a:r>
            <a:r>
              <a:rPr lang="en-US" dirty="0" err="1"/>
              <a:t>Rares</a:t>
            </a:r>
            <a:endParaRPr lang="en-US" dirty="0"/>
          </a:p>
          <a:p>
            <a:r>
              <a:rPr lang="en-US" dirty="0"/>
              <a:t>FHU ACRONIM</a:t>
            </a:r>
          </a:p>
          <a:p>
            <a:r>
              <a:rPr lang="en-US" dirty="0"/>
              <a:t>CHU de Bordeaux – </a:t>
            </a:r>
            <a:r>
              <a:rPr lang="en-US" dirty="0" err="1"/>
              <a:t>Université</a:t>
            </a:r>
            <a:r>
              <a:rPr lang="en-US" dirty="0"/>
              <a:t> de Bordeaux </a:t>
            </a:r>
          </a:p>
          <a:p>
            <a:pPr algn="r"/>
            <a:endParaRPr lang="en-US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962275" y="5543130"/>
            <a:ext cx="6181344" cy="1314870"/>
          </a:xfrm>
          <a:prstGeom prst="rect">
            <a:avLst/>
          </a:prstGeom>
        </p:spPr>
      </p:pic>
      <p:pic>
        <p:nvPicPr>
          <p:cNvPr id="11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405" y="5267218"/>
            <a:ext cx="1847115" cy="815097"/>
          </a:xfrm>
          <a:prstGeom prst="rect">
            <a:avLst/>
          </a:prstGeom>
        </p:spPr>
      </p:pic>
      <p:pic>
        <p:nvPicPr>
          <p:cNvPr id="8" name="Picture 4">
            <a:extLst>
              <a:ext uri="{FF2B5EF4-FFF2-40B4-BE49-F238E27FC236}">
                <a16:creationId xmlns="" xmlns:a16="http://schemas.microsoft.com/office/drawing/2014/main" id="{D2FD8CA0-42FF-1B42-8F63-1F08CB06AB4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000691"/>
            <a:ext cx="2212875" cy="799094"/>
          </a:xfrm>
          <a:prstGeom prst="rect">
            <a:avLst/>
          </a:prstGeom>
        </p:spPr>
      </p:pic>
      <p:pic>
        <p:nvPicPr>
          <p:cNvPr id="10" name="Image 9" descr="logo bx.png">
            <a:extLst>
              <a:ext uri="{FF2B5EF4-FFF2-40B4-BE49-F238E27FC236}">
                <a16:creationId xmlns="" xmlns:a16="http://schemas.microsoft.com/office/drawing/2014/main" id="{55F91814-0B46-B540-B339-C1F7586FB155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27225" y="5079888"/>
            <a:ext cx="1349872" cy="1124893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="" xmlns:a16="http://schemas.microsoft.com/office/drawing/2014/main" id="{B700E497-0E2B-1944-B1BB-30C645328CC4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1156" y="935288"/>
            <a:ext cx="2054741" cy="1116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707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="" xmlns:a16="http://schemas.microsoft.com/office/drawing/2014/main" id="{5D958666-50C3-8142-9596-5AEBD273F8C0}"/>
              </a:ext>
            </a:extLst>
          </p:cNvPr>
          <p:cNvSpPr txBox="1">
            <a:spLocks/>
          </p:cNvSpPr>
          <p:nvPr/>
        </p:nvSpPr>
        <p:spPr>
          <a:xfrm>
            <a:off x="320040" y="82297"/>
            <a:ext cx="11033760" cy="735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0" dirty="0">
                <a:latin typeface="+mn-lt"/>
              </a:rPr>
              <a:t>Une forte odeur de génétique…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="" xmlns:a16="http://schemas.microsoft.com/office/drawing/2014/main" id="{27A1A6AD-849A-6148-A357-F82BE347C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29847"/>
            <a:ext cx="10515600" cy="2934254"/>
          </a:xfrm>
        </p:spPr>
        <p:txBody>
          <a:bodyPr/>
          <a:lstStyle/>
          <a:p>
            <a:r>
              <a:rPr lang="fr-FR" dirty="0"/>
              <a:t>Arthrites purulentes </a:t>
            </a:r>
          </a:p>
          <a:p>
            <a:r>
              <a:rPr lang="fr-FR" dirty="0" err="1"/>
              <a:t>Pyoderma</a:t>
            </a:r>
            <a:r>
              <a:rPr lang="fr-FR" dirty="0"/>
              <a:t> </a:t>
            </a:r>
            <a:r>
              <a:rPr lang="fr-FR" dirty="0" err="1"/>
              <a:t>gangrenosum</a:t>
            </a:r>
            <a:endParaRPr lang="fr-FR" dirty="0"/>
          </a:p>
          <a:p>
            <a:r>
              <a:rPr lang="fr-FR" dirty="0"/>
              <a:t>Début très précoce, à l’âge de 2 ans</a:t>
            </a:r>
          </a:p>
          <a:p>
            <a:r>
              <a:rPr lang="fr-FR" dirty="0"/>
              <a:t>Inefficacité des traitements classiques des AJI</a:t>
            </a:r>
          </a:p>
          <a:p>
            <a:r>
              <a:rPr lang="fr-FR" dirty="0"/>
              <a:t>Symptomatologie voisine chez son fils…</a:t>
            </a:r>
          </a:p>
          <a:p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BE9CA2B1-9EC1-9542-AE84-358F90F30220}"/>
              </a:ext>
            </a:extLst>
          </p:cNvPr>
          <p:cNvSpPr txBox="1"/>
          <p:nvPr/>
        </p:nvSpPr>
        <p:spPr>
          <a:xfrm>
            <a:off x="1099456" y="3850339"/>
            <a:ext cx="9797143" cy="2126095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fr-FR" sz="2800" dirty="0"/>
              <a:t>On évoque un </a:t>
            </a:r>
            <a:r>
              <a:rPr lang="fr-FR" sz="2800" b="1" dirty="0"/>
              <a:t>PAPA syndrome </a:t>
            </a:r>
            <a:r>
              <a:rPr lang="fr-FR" sz="2800" dirty="0"/>
              <a:t>: </a:t>
            </a:r>
          </a:p>
          <a:p>
            <a:pPr>
              <a:lnSpc>
                <a:spcPct val="120000"/>
              </a:lnSpc>
            </a:pPr>
            <a:r>
              <a:rPr lang="fr-FR" sz="2800" dirty="0"/>
              <a:t>	</a:t>
            </a:r>
            <a:r>
              <a:rPr lang="fr-FR" sz="2800" dirty="0" err="1"/>
              <a:t>Pyogenic</a:t>
            </a:r>
            <a:r>
              <a:rPr lang="fr-FR" sz="2800" dirty="0"/>
              <a:t> </a:t>
            </a:r>
            <a:r>
              <a:rPr lang="fr-FR" sz="2800" dirty="0" err="1"/>
              <a:t>arthritis</a:t>
            </a:r>
            <a:r>
              <a:rPr lang="fr-FR" sz="2800" dirty="0"/>
              <a:t> </a:t>
            </a:r>
            <a:r>
              <a:rPr lang="fr-FR" sz="2800" dirty="0" err="1"/>
              <a:t>pyoderma</a:t>
            </a:r>
            <a:r>
              <a:rPr lang="fr-FR" sz="2800" dirty="0"/>
              <a:t> </a:t>
            </a:r>
            <a:r>
              <a:rPr lang="fr-FR" sz="2800" dirty="0" err="1"/>
              <a:t>gangrenosum</a:t>
            </a:r>
            <a:r>
              <a:rPr lang="fr-FR" sz="2800" dirty="0"/>
              <a:t> </a:t>
            </a:r>
            <a:r>
              <a:rPr lang="fr-FR" sz="2800" dirty="0" err="1"/>
              <a:t>acne</a:t>
            </a:r>
            <a:r>
              <a:rPr lang="fr-FR" sz="2800" dirty="0"/>
              <a:t> syndrome</a:t>
            </a:r>
          </a:p>
          <a:p>
            <a:pPr>
              <a:lnSpc>
                <a:spcPct val="120000"/>
              </a:lnSpc>
            </a:pPr>
            <a:r>
              <a:rPr lang="fr-FR" sz="2800" dirty="0"/>
              <a:t>	Maladie autosomique dominante identifiée en 2002</a:t>
            </a:r>
          </a:p>
          <a:p>
            <a:pPr>
              <a:lnSpc>
                <a:spcPct val="120000"/>
              </a:lnSpc>
            </a:pPr>
            <a:r>
              <a:rPr lang="fr-FR" sz="2800" dirty="0"/>
              <a:t>	Mutation gain de fonction dans le gène PSTPIP1/CD2BP1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="" xmlns:a16="http://schemas.microsoft.com/office/drawing/2014/main" id="{97FE7F82-92A3-9A40-8379-868D99B2FB55}"/>
              </a:ext>
            </a:extLst>
          </p:cNvPr>
          <p:cNvSpPr txBox="1"/>
          <p:nvPr/>
        </p:nvSpPr>
        <p:spPr>
          <a:xfrm>
            <a:off x="6937913" y="6432867"/>
            <a:ext cx="4640610" cy="373659"/>
          </a:xfrm>
          <a:prstGeom prst="rect">
            <a:avLst/>
          </a:prstGeom>
          <a:noFill/>
        </p:spPr>
        <p:txBody>
          <a:bodyPr wrap="none" lIns="91416" tIns="45709" rIns="91416" bIns="45709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Smith EJ. </a:t>
            </a:r>
            <a:r>
              <a:rPr lang="fr-FR" dirty="0" err="1">
                <a:solidFill>
                  <a:schemeClr val="bg1"/>
                </a:solidFill>
              </a:rPr>
              <a:t>Current</a:t>
            </a:r>
            <a:r>
              <a:rPr lang="fr-FR" dirty="0">
                <a:solidFill>
                  <a:schemeClr val="bg1"/>
                </a:solidFill>
              </a:rPr>
              <a:t> </a:t>
            </a:r>
            <a:r>
              <a:rPr lang="fr-FR" dirty="0" err="1">
                <a:solidFill>
                  <a:schemeClr val="bg1"/>
                </a:solidFill>
              </a:rPr>
              <a:t>Genomics</a:t>
            </a:r>
            <a:r>
              <a:rPr lang="fr-FR" dirty="0">
                <a:solidFill>
                  <a:schemeClr val="bg1"/>
                </a:solidFill>
              </a:rPr>
              <a:t>, 2010, 11, 519-527</a:t>
            </a:r>
          </a:p>
        </p:txBody>
      </p:sp>
    </p:spTree>
    <p:extLst>
      <p:ext uri="{BB962C8B-B14F-4D97-AF65-F5344CB8AC3E}">
        <p14:creationId xmlns:p14="http://schemas.microsoft.com/office/powerpoint/2010/main" val="22181831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0040" y="85345"/>
            <a:ext cx="11033760" cy="735496"/>
          </a:xfrm>
        </p:spPr>
        <p:txBody>
          <a:bodyPr/>
          <a:lstStyle/>
          <a:p>
            <a:r>
              <a:rPr lang="fr-FR" dirty="0"/>
              <a:t>Les maladies auto-inflammatoires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103586" y="1767641"/>
            <a:ext cx="9869214" cy="22313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3600" dirty="0"/>
              <a:t>Maladies génétiques rares se traduisant par : </a:t>
            </a:r>
          </a:p>
          <a:p>
            <a:pPr lvl="1"/>
            <a:r>
              <a:rPr lang="fr-FR" sz="3200" dirty="0"/>
              <a:t>des fièvres récurrentes </a:t>
            </a:r>
          </a:p>
          <a:p>
            <a:pPr lvl="1"/>
            <a:r>
              <a:rPr lang="fr-FR" sz="3200" dirty="0"/>
              <a:t>un syndrome inflammatoire biologique </a:t>
            </a:r>
          </a:p>
          <a:p>
            <a:pPr lvl="1"/>
            <a:r>
              <a:rPr lang="fr-FR" sz="3200" dirty="0"/>
              <a:t>± d’autres manifestations</a:t>
            </a:r>
          </a:p>
          <a:p>
            <a:pPr>
              <a:buNone/>
            </a:pPr>
            <a:endParaRPr lang="fr-FR" sz="3600" dirty="0"/>
          </a:p>
        </p:txBody>
      </p:sp>
      <p:sp>
        <p:nvSpPr>
          <p:cNvPr id="4" name="ZoneTexte 3">
            <a:extLst>
              <a:ext uri="{FF2B5EF4-FFF2-40B4-BE49-F238E27FC236}">
                <a16:creationId xmlns="" xmlns:a16="http://schemas.microsoft.com/office/drawing/2014/main" id="{4E088167-E7BE-5747-9022-D541640E2954}"/>
              </a:ext>
            </a:extLst>
          </p:cNvPr>
          <p:cNvSpPr txBox="1"/>
          <p:nvPr/>
        </p:nvSpPr>
        <p:spPr>
          <a:xfrm>
            <a:off x="1781515" y="4689745"/>
            <a:ext cx="851335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000" b="1" dirty="0">
                <a:solidFill>
                  <a:schemeClr val="accent1"/>
                </a:solidFill>
              </a:rPr>
              <a:t>Des maladies réservées aux pédiatres ?</a:t>
            </a:r>
          </a:p>
        </p:txBody>
      </p:sp>
    </p:spTree>
    <p:extLst>
      <p:ext uri="{BB962C8B-B14F-4D97-AF65-F5344CB8AC3E}">
        <p14:creationId xmlns:p14="http://schemas.microsoft.com/office/powerpoint/2010/main" val="3532672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à coins arrondis 17"/>
          <p:cNvSpPr/>
          <p:nvPr/>
        </p:nvSpPr>
        <p:spPr>
          <a:xfrm>
            <a:off x="4056743" y="3184526"/>
            <a:ext cx="3886200" cy="1285875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>
            <a:prstTxWarp prst="textNoShape">
              <a:avLst/>
            </a:prstTxWarp>
          </a:bodyPr>
          <a:lstStyle/>
          <a:p>
            <a:pPr algn="ctr">
              <a:defRPr/>
            </a:pPr>
            <a:endParaRPr lang="fr-FR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grpSp>
        <p:nvGrpSpPr>
          <p:cNvPr id="3" name="Grouper 23"/>
          <p:cNvGrpSpPr>
            <a:grpSpLocks/>
          </p:cNvGrpSpPr>
          <p:nvPr/>
        </p:nvGrpSpPr>
        <p:grpSpPr bwMode="auto">
          <a:xfrm>
            <a:off x="4873607" y="5232400"/>
            <a:ext cx="2057400" cy="1219200"/>
            <a:chOff x="1807464" y="1762036"/>
            <a:chExt cx="2057400" cy="12192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1" name="Bulle ronde 10"/>
            <p:cNvSpPr/>
            <p:nvPr/>
          </p:nvSpPr>
          <p:spPr>
            <a:xfrm>
              <a:off x="1905000" y="1762036"/>
              <a:ext cx="1828800" cy="1219200"/>
            </a:xfrm>
            <a:prstGeom prst="wedgeEllipseCallout">
              <a:avLst>
                <a:gd name="adj1" fmla="val -4052"/>
                <a:gd name="adj2" fmla="val -112084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802" name="ZoneTexte 4"/>
            <p:cNvSpPr txBox="1">
              <a:spLocks noChangeArrowheads="1"/>
            </p:cNvSpPr>
            <p:nvPr/>
          </p:nvSpPr>
          <p:spPr bwMode="auto">
            <a:xfrm>
              <a:off x="1807464" y="2112401"/>
              <a:ext cx="20574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 dirty="0">
                  <a:latin typeface="Calibri" charset="0"/>
                </a:rPr>
                <a:t>Poussées fébriles</a:t>
              </a:r>
            </a:p>
            <a:p>
              <a:pPr algn="ctr"/>
              <a:r>
                <a:rPr lang="fr-FR" b="1" dirty="0">
                  <a:latin typeface="Calibri" charset="0"/>
                </a:rPr>
                <a:t> récurrentes</a:t>
              </a:r>
            </a:p>
          </p:txBody>
        </p:sp>
      </p:grpSp>
      <p:grpSp>
        <p:nvGrpSpPr>
          <p:cNvPr id="5" name="Grouper 24"/>
          <p:cNvGrpSpPr>
            <a:grpSpLocks/>
          </p:cNvGrpSpPr>
          <p:nvPr/>
        </p:nvGrpSpPr>
        <p:grpSpPr bwMode="auto">
          <a:xfrm>
            <a:off x="4056743" y="1096964"/>
            <a:ext cx="1371600" cy="858837"/>
            <a:chOff x="4267200" y="893802"/>
            <a:chExt cx="1371600" cy="85879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3" name="Bulle ronde 12"/>
            <p:cNvSpPr/>
            <p:nvPr/>
          </p:nvSpPr>
          <p:spPr>
            <a:xfrm>
              <a:off x="4267200" y="893802"/>
              <a:ext cx="1371600" cy="858798"/>
            </a:xfrm>
            <a:prstGeom prst="wedgeEllipseCallout">
              <a:avLst>
                <a:gd name="adj1" fmla="val 16148"/>
                <a:gd name="adj2" fmla="val 190346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800" name="ZoneTexte 6"/>
            <p:cNvSpPr txBox="1">
              <a:spLocks noChangeArrowheads="1"/>
            </p:cNvSpPr>
            <p:nvPr/>
          </p:nvSpPr>
          <p:spPr bwMode="auto">
            <a:xfrm>
              <a:off x="4387512" y="1090136"/>
              <a:ext cx="1143000" cy="3693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 dirty="0" err="1">
                  <a:latin typeface="Calibri" charset="0"/>
                </a:rPr>
                <a:t>Sérites</a:t>
              </a:r>
              <a:endParaRPr lang="fr-FR" b="1" dirty="0">
                <a:latin typeface="Calibri" charset="0"/>
              </a:endParaRPr>
            </a:p>
          </p:txBody>
        </p:sp>
      </p:grpSp>
      <p:grpSp>
        <p:nvGrpSpPr>
          <p:cNvPr id="6" name="Grouper 25"/>
          <p:cNvGrpSpPr>
            <a:grpSpLocks/>
          </p:cNvGrpSpPr>
          <p:nvPr/>
        </p:nvGrpSpPr>
        <p:grpSpPr bwMode="auto">
          <a:xfrm>
            <a:off x="6190343" y="1117600"/>
            <a:ext cx="1600200" cy="1066800"/>
            <a:chOff x="5791200" y="1066800"/>
            <a:chExt cx="1600200" cy="1066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2" name="Bulle ronde 11"/>
            <p:cNvSpPr/>
            <p:nvPr/>
          </p:nvSpPr>
          <p:spPr>
            <a:xfrm>
              <a:off x="5867400" y="1066800"/>
              <a:ext cx="1447800" cy="1066800"/>
            </a:xfrm>
            <a:prstGeom prst="wedgeEllipseCallout">
              <a:avLst>
                <a:gd name="adj1" fmla="val -54043"/>
                <a:gd name="adj2" fmla="val 135805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8" name="ZoneTexte 7"/>
            <p:cNvSpPr txBox="1">
              <a:spLocks noChangeArrowheads="1"/>
            </p:cNvSpPr>
            <p:nvPr/>
          </p:nvSpPr>
          <p:spPr bwMode="auto">
            <a:xfrm>
              <a:off x="5791200" y="1219200"/>
              <a:ext cx="16002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</a:t>
              </a:r>
            </a:p>
            <a:p>
              <a:pPr algn="ctr"/>
              <a:r>
                <a:rPr lang="fr-FR" b="1">
                  <a:latin typeface="Calibri" charset="0"/>
                </a:rPr>
                <a:t> articulaires</a:t>
              </a:r>
            </a:p>
          </p:txBody>
        </p:sp>
      </p:grpSp>
      <p:grpSp>
        <p:nvGrpSpPr>
          <p:cNvPr id="7" name="Grouper 27"/>
          <p:cNvGrpSpPr>
            <a:grpSpLocks/>
          </p:cNvGrpSpPr>
          <p:nvPr/>
        </p:nvGrpSpPr>
        <p:grpSpPr bwMode="auto">
          <a:xfrm>
            <a:off x="8704943" y="2946400"/>
            <a:ext cx="1447800" cy="1066800"/>
            <a:chOff x="7239000" y="3200400"/>
            <a:chExt cx="1447800" cy="1066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6" name="Bulle ronde 15"/>
            <p:cNvSpPr/>
            <p:nvPr/>
          </p:nvSpPr>
          <p:spPr>
            <a:xfrm>
              <a:off x="7239000" y="3200400"/>
              <a:ext cx="1447800" cy="1066800"/>
            </a:xfrm>
            <a:prstGeom prst="wedgeEllipseCallout">
              <a:avLst>
                <a:gd name="adj1" fmla="val -97628"/>
                <a:gd name="adj2" fmla="val 24331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6" name="ZoneTexte 8"/>
            <p:cNvSpPr txBox="1">
              <a:spLocks noChangeArrowheads="1"/>
            </p:cNvSpPr>
            <p:nvPr/>
          </p:nvSpPr>
          <p:spPr bwMode="auto">
            <a:xfrm>
              <a:off x="7239000" y="3334434"/>
              <a:ext cx="1447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</a:t>
              </a:r>
            </a:p>
            <a:p>
              <a:pPr algn="ctr"/>
              <a:r>
                <a:rPr lang="fr-FR" b="1">
                  <a:latin typeface="Calibri" charset="0"/>
                </a:rPr>
                <a:t> digestifs</a:t>
              </a:r>
            </a:p>
          </p:txBody>
        </p:sp>
      </p:grpSp>
      <p:grpSp>
        <p:nvGrpSpPr>
          <p:cNvPr id="8" name="Grouper 26"/>
          <p:cNvGrpSpPr>
            <a:grpSpLocks/>
          </p:cNvGrpSpPr>
          <p:nvPr/>
        </p:nvGrpSpPr>
        <p:grpSpPr bwMode="auto">
          <a:xfrm>
            <a:off x="8552543" y="1193800"/>
            <a:ext cx="1447800" cy="1066800"/>
            <a:chOff x="7315200" y="1676400"/>
            <a:chExt cx="1447800" cy="1066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5" name="Bulle ronde 14"/>
            <p:cNvSpPr/>
            <p:nvPr/>
          </p:nvSpPr>
          <p:spPr>
            <a:xfrm>
              <a:off x="7315200" y="1676400"/>
              <a:ext cx="1447800" cy="1066800"/>
            </a:xfrm>
            <a:prstGeom prst="wedgeEllipseCallout">
              <a:avLst>
                <a:gd name="adj1" fmla="val -130521"/>
                <a:gd name="adj2" fmla="val 135944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4" name="ZoneTexte 9"/>
            <p:cNvSpPr txBox="1">
              <a:spLocks noChangeArrowheads="1"/>
            </p:cNvSpPr>
            <p:nvPr/>
          </p:nvSpPr>
          <p:spPr bwMode="auto">
            <a:xfrm>
              <a:off x="7353300" y="1886634"/>
              <a:ext cx="13716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 </a:t>
              </a:r>
            </a:p>
            <a:p>
              <a:pPr algn="ctr"/>
              <a:r>
                <a:rPr lang="fr-FR" b="1">
                  <a:latin typeface="Calibri" charset="0"/>
                </a:rPr>
                <a:t>oculaires</a:t>
              </a:r>
            </a:p>
          </p:txBody>
        </p:sp>
      </p:grpSp>
      <p:sp>
        <p:nvSpPr>
          <p:cNvPr id="75785" name="ZoneTexte 16"/>
          <p:cNvSpPr txBox="1">
            <a:spLocks noChangeArrowheads="1"/>
          </p:cNvSpPr>
          <p:nvPr/>
        </p:nvSpPr>
        <p:spPr bwMode="auto">
          <a:xfrm>
            <a:off x="4056743" y="3381432"/>
            <a:ext cx="38862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ctr"/>
            <a:r>
              <a:rPr lang="fr-FR" sz="2400" b="1" dirty="0">
                <a:latin typeface="Calibri" charset="0"/>
              </a:rPr>
              <a:t>Suspicion de syndrome</a:t>
            </a:r>
          </a:p>
          <a:p>
            <a:pPr algn="ctr"/>
            <a:r>
              <a:rPr lang="fr-FR" sz="2400" b="1" dirty="0">
                <a:latin typeface="Calibri" charset="0"/>
              </a:rPr>
              <a:t> auto-inflammatoire</a:t>
            </a:r>
          </a:p>
        </p:txBody>
      </p:sp>
      <p:grpSp>
        <p:nvGrpSpPr>
          <p:cNvPr id="9" name="Grouper 20"/>
          <p:cNvGrpSpPr>
            <a:grpSpLocks/>
          </p:cNvGrpSpPr>
          <p:nvPr/>
        </p:nvGrpSpPr>
        <p:grpSpPr bwMode="auto">
          <a:xfrm>
            <a:off x="1846943" y="4851400"/>
            <a:ext cx="1905000" cy="1219200"/>
            <a:chOff x="381000" y="4648200"/>
            <a:chExt cx="1905000" cy="12192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19" name="Bulle ronde 18"/>
            <p:cNvSpPr/>
            <p:nvPr/>
          </p:nvSpPr>
          <p:spPr>
            <a:xfrm>
              <a:off x="457200" y="4648200"/>
              <a:ext cx="1828800" cy="1219200"/>
            </a:xfrm>
            <a:prstGeom prst="wedgeEllipseCallout">
              <a:avLst>
                <a:gd name="adj1" fmla="val 66834"/>
                <a:gd name="adj2" fmla="val -80615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2" name="ZoneTexte 19"/>
            <p:cNvSpPr txBox="1">
              <a:spLocks noChangeArrowheads="1"/>
            </p:cNvSpPr>
            <p:nvPr/>
          </p:nvSpPr>
          <p:spPr bwMode="auto">
            <a:xfrm>
              <a:off x="381000" y="4916269"/>
              <a:ext cx="1905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Début précoce (jeune enfant)</a:t>
              </a:r>
            </a:p>
          </p:txBody>
        </p:sp>
      </p:grpSp>
      <p:grpSp>
        <p:nvGrpSpPr>
          <p:cNvPr id="10" name="Grouper 29"/>
          <p:cNvGrpSpPr>
            <a:grpSpLocks/>
          </p:cNvGrpSpPr>
          <p:nvPr/>
        </p:nvGrpSpPr>
        <p:grpSpPr bwMode="auto">
          <a:xfrm>
            <a:off x="7638143" y="4851400"/>
            <a:ext cx="2590800" cy="1524000"/>
            <a:chOff x="1813112" y="1762036"/>
            <a:chExt cx="2057400" cy="12192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1" name="Bulle ronde 30"/>
            <p:cNvSpPr/>
            <p:nvPr/>
          </p:nvSpPr>
          <p:spPr>
            <a:xfrm>
              <a:off x="1905141" y="1762036"/>
              <a:ext cx="1829220" cy="1219200"/>
            </a:xfrm>
            <a:prstGeom prst="wedgeEllipseCallout">
              <a:avLst>
                <a:gd name="adj1" fmla="val -58727"/>
                <a:gd name="adj2" fmla="val -79530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75790" name="ZoneTexte 31"/>
            <p:cNvSpPr txBox="1">
              <a:spLocks noChangeArrowheads="1"/>
            </p:cNvSpPr>
            <p:nvPr/>
          </p:nvSpPr>
          <p:spPr bwMode="auto">
            <a:xfrm>
              <a:off x="1813112" y="1944916"/>
              <a:ext cx="2057400" cy="738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 généraux: anorexie, asthénie, somnolence, myalgies</a:t>
              </a:r>
            </a:p>
          </p:txBody>
        </p:sp>
      </p:grpSp>
      <p:sp>
        <p:nvSpPr>
          <p:cNvPr id="75788" name="ZoneTexte 32"/>
          <p:cNvSpPr txBox="1">
            <a:spLocks noChangeArrowheads="1"/>
          </p:cNvSpPr>
          <p:nvPr/>
        </p:nvSpPr>
        <p:spPr bwMode="auto">
          <a:xfrm>
            <a:off x="152400" y="122186"/>
            <a:ext cx="8458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fr-FR" sz="3200" b="1" dirty="0">
                <a:solidFill>
                  <a:schemeClr val="bg1"/>
                </a:solidFill>
                <a:latin typeface="Calibri" charset="0"/>
              </a:rPr>
              <a:t>Manifestations cliniques évocatrice d’une MAI</a:t>
            </a:r>
          </a:p>
        </p:txBody>
      </p:sp>
      <p:sp>
        <p:nvSpPr>
          <p:cNvPr id="14" name="Ellipse 13">
            <a:extLst>
              <a:ext uri="{FF2B5EF4-FFF2-40B4-BE49-F238E27FC236}">
                <a16:creationId xmlns="" xmlns:a16="http://schemas.microsoft.com/office/drawing/2014/main" id="{4547C4AE-F700-1644-A32E-BA09D15265C4}"/>
              </a:ext>
            </a:extLst>
          </p:cNvPr>
          <p:cNvSpPr/>
          <p:nvPr/>
        </p:nvSpPr>
        <p:spPr>
          <a:xfrm>
            <a:off x="1295255" y="4443526"/>
            <a:ext cx="3191256" cy="202026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EC449A63-3443-D343-8D27-21131901C5F0}"/>
              </a:ext>
            </a:extLst>
          </p:cNvPr>
          <p:cNvSpPr txBox="1"/>
          <p:nvPr/>
        </p:nvSpPr>
        <p:spPr>
          <a:xfrm>
            <a:off x="6850855" y="6441190"/>
            <a:ext cx="4764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Piram</a:t>
            </a:r>
            <a:r>
              <a:rPr lang="fr-FR" dirty="0">
                <a:solidFill>
                  <a:schemeClr val="bg1"/>
                </a:solidFill>
              </a:rPr>
              <a:t> M. Ann </a:t>
            </a:r>
            <a:r>
              <a:rPr lang="fr-FR" dirty="0" err="1">
                <a:solidFill>
                  <a:schemeClr val="bg1"/>
                </a:solidFill>
              </a:rPr>
              <a:t>Rheum</a:t>
            </a:r>
            <a:r>
              <a:rPr lang="fr-FR" dirty="0">
                <a:solidFill>
                  <a:schemeClr val="bg1"/>
                </a:solidFill>
              </a:rPr>
              <a:t> Dis. 2014;73(12):2168–73. </a:t>
            </a:r>
          </a:p>
        </p:txBody>
      </p:sp>
      <p:grpSp>
        <p:nvGrpSpPr>
          <p:cNvPr id="33" name="Grouper 21">
            <a:extLst>
              <a:ext uri="{FF2B5EF4-FFF2-40B4-BE49-F238E27FC236}">
                <a16:creationId xmlns="" xmlns:a16="http://schemas.microsoft.com/office/drawing/2014/main" id="{30431911-97CA-794A-8F90-D191D31FBEA2}"/>
              </a:ext>
            </a:extLst>
          </p:cNvPr>
          <p:cNvGrpSpPr>
            <a:grpSpLocks/>
          </p:cNvGrpSpPr>
          <p:nvPr/>
        </p:nvGrpSpPr>
        <p:grpSpPr bwMode="auto">
          <a:xfrm>
            <a:off x="1846943" y="1593165"/>
            <a:ext cx="1905000" cy="1219200"/>
            <a:chOff x="304800" y="1588532"/>
            <a:chExt cx="1905000" cy="12192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4" name="Bulle ronde 33">
              <a:extLst>
                <a:ext uri="{FF2B5EF4-FFF2-40B4-BE49-F238E27FC236}">
                  <a16:creationId xmlns="" xmlns:a16="http://schemas.microsoft.com/office/drawing/2014/main" id="{BB5BD6B0-FC2E-1241-A6F1-92C478FBC01F}"/>
                </a:ext>
              </a:extLst>
            </p:cNvPr>
            <p:cNvSpPr/>
            <p:nvPr/>
          </p:nvSpPr>
          <p:spPr>
            <a:xfrm>
              <a:off x="304800" y="1588532"/>
              <a:ext cx="1828800" cy="1219200"/>
            </a:xfrm>
            <a:prstGeom prst="wedgeEllipseCallout">
              <a:avLst>
                <a:gd name="adj1" fmla="val 70451"/>
                <a:gd name="adj2" fmla="val 83238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5" name="ZoneTexte 5">
              <a:extLst>
                <a:ext uri="{FF2B5EF4-FFF2-40B4-BE49-F238E27FC236}">
                  <a16:creationId xmlns="" xmlns:a16="http://schemas.microsoft.com/office/drawing/2014/main" id="{73408CB3-E34C-4B46-8A47-56C0CB6FC03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4800" y="1828800"/>
              <a:ext cx="19050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>
                  <a:latin typeface="Calibri" charset="0"/>
                </a:rPr>
                <a:t>Signes cutanés</a:t>
              </a:r>
            </a:p>
            <a:p>
              <a:pPr algn="ctr"/>
              <a:r>
                <a:rPr lang="fr-FR" b="1">
                  <a:latin typeface="Calibri" charset="0"/>
                </a:rPr>
                <a:t> urticariens</a:t>
              </a:r>
            </a:p>
          </p:txBody>
        </p:sp>
      </p:grpSp>
      <p:grpSp>
        <p:nvGrpSpPr>
          <p:cNvPr id="36" name="Grouper 27">
            <a:extLst>
              <a:ext uri="{FF2B5EF4-FFF2-40B4-BE49-F238E27FC236}">
                <a16:creationId xmlns="" xmlns:a16="http://schemas.microsoft.com/office/drawing/2014/main" id="{10CC5CA4-87FD-2E49-BD96-33FC8E63AE1C}"/>
              </a:ext>
            </a:extLst>
          </p:cNvPr>
          <p:cNvGrpSpPr>
            <a:grpSpLocks/>
          </p:cNvGrpSpPr>
          <p:nvPr/>
        </p:nvGrpSpPr>
        <p:grpSpPr bwMode="auto">
          <a:xfrm>
            <a:off x="1036320" y="3184526"/>
            <a:ext cx="1534523" cy="1066800"/>
            <a:chOff x="7152277" y="3200400"/>
            <a:chExt cx="1534523" cy="1066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37" name="Bulle ronde 36">
              <a:extLst>
                <a:ext uri="{FF2B5EF4-FFF2-40B4-BE49-F238E27FC236}">
                  <a16:creationId xmlns="" xmlns:a16="http://schemas.microsoft.com/office/drawing/2014/main" id="{EAE7E786-1E25-AC4D-A6E1-65D3324453B5}"/>
                </a:ext>
              </a:extLst>
            </p:cNvPr>
            <p:cNvSpPr/>
            <p:nvPr/>
          </p:nvSpPr>
          <p:spPr>
            <a:xfrm>
              <a:off x="7152277" y="3200400"/>
              <a:ext cx="1534523" cy="1066800"/>
            </a:xfrm>
            <a:prstGeom prst="wedgeEllipseCallout">
              <a:avLst>
                <a:gd name="adj1" fmla="val 140178"/>
                <a:gd name="adj2" fmla="val 6045"/>
              </a:avLst>
            </a:prstGeom>
            <a:grp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>
              <a:prstTxWarp prst="textNoShape">
                <a:avLst/>
              </a:prstTxWarp>
            </a:bodyPr>
            <a:lstStyle/>
            <a:p>
              <a:pPr algn="ctr">
                <a:defRPr/>
              </a:pPr>
              <a:endParaRPr lang="fr-FR">
                <a:solidFill>
                  <a:srgbClr val="FFFFFF"/>
                </a:solidFill>
                <a:ea typeface="ＭＳ Ｐゴシック" charset="-128"/>
                <a:cs typeface="ＭＳ Ｐゴシック" charset="-128"/>
              </a:endParaRPr>
            </a:p>
          </p:txBody>
        </p:sp>
        <p:sp>
          <p:nvSpPr>
            <p:cNvPr id="38" name="ZoneTexte 8">
              <a:extLst>
                <a:ext uri="{FF2B5EF4-FFF2-40B4-BE49-F238E27FC236}">
                  <a16:creationId xmlns="" xmlns:a16="http://schemas.microsoft.com/office/drawing/2014/main" id="{1912DCBE-B4D2-7D40-AD8B-4D127382B5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14616" y="3407685"/>
              <a:ext cx="1447800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fr-FR" b="1" dirty="0">
                  <a:latin typeface="Calibri" charset="0"/>
                </a:rPr>
                <a:t>Histoire familiale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272014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0311" y="33868"/>
            <a:ext cx="10109202" cy="881836"/>
          </a:xfrm>
        </p:spPr>
        <p:txBody>
          <a:bodyPr>
            <a:noAutofit/>
          </a:bodyPr>
          <a:lstStyle/>
          <a:p>
            <a:r>
              <a:rPr lang="fr-FR" sz="3200" dirty="0">
                <a:latin typeface="+mn-lt"/>
              </a:rPr>
              <a:t>Les maladies auto-inflammatoires = </a:t>
            </a:r>
            <a:br>
              <a:rPr lang="fr-FR" sz="3200" dirty="0">
                <a:latin typeface="+mn-lt"/>
              </a:rPr>
            </a:br>
            <a:r>
              <a:rPr lang="fr-FR" sz="3200" dirty="0">
                <a:latin typeface="+mn-lt"/>
              </a:rPr>
              <a:t>des maladies génétiques pour les pédiatres 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165684" y="1794998"/>
          <a:ext cx="8045118" cy="414421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4085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3586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3085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7004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1426658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40853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735267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Période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Néonatale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Petite enfance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Enfance 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Adolescence 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Age adulte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817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FMF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17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MKD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817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CAPS 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817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TRAPS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endParaRPr lang="fr-FR" sz="1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179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r-FR" sz="1800" b="1" dirty="0">
                          <a:latin typeface="+mn-lt"/>
                          <a:ea typeface="Times New Roman"/>
                          <a:cs typeface="Times New Roman"/>
                        </a:rPr>
                        <a:t>PFAPA</a:t>
                      </a:r>
                      <a:endParaRPr lang="en-GB" sz="1800" b="1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800" dirty="0"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5540049" y="2692836"/>
            <a:ext cx="3638206" cy="340207"/>
          </a:xfrm>
          <a:prstGeom prst="rect">
            <a:avLst/>
          </a:prstGeom>
          <a:gradFill>
            <a:lin ang="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592799" y="3400907"/>
            <a:ext cx="2501075" cy="340207"/>
          </a:xfrm>
          <a:prstGeom prst="rect">
            <a:avLst/>
          </a:prstGeom>
          <a:gradFill>
            <a:lin ang="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92799" y="4053663"/>
            <a:ext cx="1389791" cy="340207"/>
          </a:xfrm>
          <a:prstGeom prst="rect">
            <a:avLst/>
          </a:prstGeom>
          <a:gradFill>
            <a:lin ang="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5775158" y="4705033"/>
            <a:ext cx="3777305" cy="340207"/>
          </a:xfrm>
          <a:prstGeom prst="rect">
            <a:avLst/>
          </a:prstGeom>
          <a:gradFill>
            <a:lin ang="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9178256" y="2692835"/>
            <a:ext cx="960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&lt; 20 ans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9552464" y="4705032"/>
            <a:ext cx="5858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&lt; 30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8233" y="5425830"/>
            <a:ext cx="1551716" cy="340207"/>
          </a:xfrm>
          <a:prstGeom prst="rect">
            <a:avLst/>
          </a:prstGeom>
          <a:gradFill>
            <a:lin ang="0" scaled="0"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483193" y="1091990"/>
            <a:ext cx="39442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Âge de début des symptômes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="" xmlns:a16="http://schemas.microsoft.com/office/drawing/2014/main" id="{BA30319B-92C1-D645-AC00-3D6DD3F74093}"/>
              </a:ext>
            </a:extLst>
          </p:cNvPr>
          <p:cNvSpPr txBox="1"/>
          <p:nvPr/>
        </p:nvSpPr>
        <p:spPr>
          <a:xfrm>
            <a:off x="300338" y="6428665"/>
            <a:ext cx="6821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Georgin-</a:t>
            </a:r>
            <a:r>
              <a:rPr lang="fr-FR" dirty="0" err="1">
                <a:solidFill>
                  <a:schemeClr val="bg1"/>
                </a:solidFill>
              </a:rPr>
              <a:t>Lavialle</a:t>
            </a:r>
            <a:r>
              <a:rPr lang="fr-FR" dirty="0">
                <a:solidFill>
                  <a:schemeClr val="bg1"/>
                </a:solidFill>
              </a:rPr>
              <a:t> S. La revue de médecine interne 2018;39(4):214–32. 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="" xmlns:a16="http://schemas.microsoft.com/office/drawing/2014/main" id="{457158B6-FC4F-7045-A71D-555A29C4D1FE}"/>
              </a:ext>
            </a:extLst>
          </p:cNvPr>
          <p:cNvSpPr txBox="1"/>
          <p:nvPr/>
        </p:nvSpPr>
        <p:spPr>
          <a:xfrm>
            <a:off x="7276060" y="6405878"/>
            <a:ext cx="4764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chemeClr val="bg1"/>
                </a:solidFill>
              </a:rPr>
              <a:t>Piram</a:t>
            </a:r>
            <a:r>
              <a:rPr lang="fr-FR" dirty="0">
                <a:solidFill>
                  <a:schemeClr val="bg1"/>
                </a:solidFill>
              </a:rPr>
              <a:t> M. Ann </a:t>
            </a:r>
            <a:r>
              <a:rPr lang="fr-FR" dirty="0" err="1">
                <a:solidFill>
                  <a:schemeClr val="bg1"/>
                </a:solidFill>
              </a:rPr>
              <a:t>Rheum</a:t>
            </a:r>
            <a:r>
              <a:rPr lang="fr-FR" dirty="0">
                <a:solidFill>
                  <a:schemeClr val="bg1"/>
                </a:solidFill>
              </a:rPr>
              <a:t> Dis. 2014;73(12):2168–73. </a:t>
            </a:r>
          </a:p>
        </p:txBody>
      </p:sp>
    </p:spTree>
    <p:extLst>
      <p:ext uri="{BB962C8B-B14F-4D97-AF65-F5344CB8AC3E}">
        <p14:creationId xmlns:p14="http://schemas.microsoft.com/office/powerpoint/2010/main" val="11590173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="" xmlns:a16="http://schemas.microsoft.com/office/drawing/2014/main" id="{2594236A-3538-DE44-A866-7EC636D63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5400" dirty="0">
                <a:solidFill>
                  <a:schemeClr val="accent1"/>
                </a:solidFill>
              </a:rPr>
              <a:t>1) Diagnostic non fait dans l’enfance</a:t>
            </a:r>
          </a:p>
        </p:txBody>
      </p:sp>
      <p:sp>
        <p:nvSpPr>
          <p:cNvPr id="3" name="Titre 1">
            <a:extLst>
              <a:ext uri="{FF2B5EF4-FFF2-40B4-BE49-F238E27FC236}">
                <a16:creationId xmlns="" xmlns:a16="http://schemas.microsoft.com/office/drawing/2014/main" id="{422190CA-A258-E14E-AF6A-45601114FE2A}"/>
              </a:ext>
            </a:extLst>
          </p:cNvPr>
          <p:cNvSpPr txBox="1">
            <a:spLocks/>
          </p:cNvSpPr>
          <p:nvPr/>
        </p:nvSpPr>
        <p:spPr>
          <a:xfrm>
            <a:off x="603771" y="1402080"/>
            <a:ext cx="10971757" cy="181937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5400" dirty="0">
                <a:solidFill>
                  <a:schemeClr val="accent1"/>
                </a:solidFill>
                <a:latin typeface="+mn-lt"/>
              </a:rPr>
              <a:t>Plusieurs situations peuvent conduire à un diagnostic de MAI chez l’adulte</a:t>
            </a:r>
          </a:p>
        </p:txBody>
      </p:sp>
    </p:spTree>
    <p:extLst>
      <p:ext uri="{BB962C8B-B14F-4D97-AF65-F5344CB8AC3E}">
        <p14:creationId xmlns:p14="http://schemas.microsoft.com/office/powerpoint/2010/main" val="389797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260604" y="82297"/>
            <a:ext cx="11033760" cy="735496"/>
          </a:xfrm>
        </p:spPr>
        <p:txBody>
          <a:bodyPr/>
          <a:lstStyle/>
          <a:p>
            <a:r>
              <a:rPr lang="fr-FR" b="0" dirty="0">
                <a:latin typeface="+mn-lt"/>
              </a:rPr>
              <a:t>Mr G, 35 ans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>
          <a:xfrm>
            <a:off x="1075944" y="1344169"/>
            <a:ext cx="9403080" cy="4525963"/>
          </a:xfrm>
        </p:spPr>
        <p:txBody>
          <a:bodyPr/>
          <a:lstStyle/>
          <a:p>
            <a:r>
              <a:rPr lang="fr-FR" dirty="0"/>
              <a:t>Consulte pour descellement de prothèse de genou</a:t>
            </a:r>
          </a:p>
          <a:p>
            <a:r>
              <a:rPr lang="fr-FR" dirty="0"/>
              <a:t>2 prothèses de genou posées entre l’âge 20 et 25 ans pour séquelles d’un rhumatisme inflammatoire juvénile</a:t>
            </a:r>
          </a:p>
          <a:p>
            <a:r>
              <a:rPr lang="fr-FR" dirty="0"/>
              <a:t>Craint de faire des troubles de cicatrisation, comme à chacune des précédentes interventions…</a:t>
            </a:r>
          </a:p>
        </p:txBody>
      </p:sp>
    </p:spTree>
    <p:extLst>
      <p:ext uri="{BB962C8B-B14F-4D97-AF65-F5344CB8AC3E}">
        <p14:creationId xmlns:p14="http://schemas.microsoft.com/office/powerpoint/2010/main" val="3763239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10896" y="82297"/>
            <a:ext cx="11033760" cy="735496"/>
          </a:xfrm>
        </p:spPr>
        <p:txBody>
          <a:bodyPr/>
          <a:lstStyle/>
          <a:p>
            <a:r>
              <a:rPr lang="fr-FR" b="0" dirty="0">
                <a:latin typeface="+mn-lt"/>
              </a:rPr>
              <a:t>Son histoire d’ « AJI »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807720" y="1207008"/>
            <a:ext cx="10271760" cy="5035296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Gonflement brutal de la cheville à l’âge de 2 ans</a:t>
            </a:r>
          </a:p>
          <a:p>
            <a:r>
              <a:rPr lang="fr-FR" dirty="0"/>
              <a:t>Ponction : liquide puriforme</a:t>
            </a:r>
          </a:p>
          <a:p>
            <a:r>
              <a:rPr lang="fr-FR" dirty="0"/>
              <a:t>=&gt; suspicion d’arthrite septique</a:t>
            </a:r>
          </a:p>
          <a:p>
            <a:r>
              <a:rPr lang="fr-FR" dirty="0"/>
              <a:t>Aucun germe retrouvé</a:t>
            </a:r>
          </a:p>
          <a:p>
            <a:pPr lvl="1"/>
            <a:r>
              <a:rPr lang="fr-FR" dirty="0" err="1"/>
              <a:t>Arthrolavage</a:t>
            </a:r>
            <a:endParaRPr lang="fr-FR" dirty="0"/>
          </a:p>
          <a:p>
            <a:pPr lvl="1"/>
            <a:r>
              <a:rPr lang="fr-FR" dirty="0"/>
              <a:t>Antibiothérapie probabiliste inefficace</a:t>
            </a:r>
          </a:p>
          <a:p>
            <a:r>
              <a:rPr lang="fr-FR" dirty="0"/>
              <a:t>Puis gonflement cheville </a:t>
            </a:r>
            <a:r>
              <a:rPr lang="fr-FR" dirty="0" err="1"/>
              <a:t>contrôlatérale</a:t>
            </a:r>
            <a:endParaRPr lang="fr-FR" dirty="0"/>
          </a:p>
          <a:p>
            <a:pPr lvl="1"/>
            <a:r>
              <a:rPr lang="fr-FR" dirty="0"/>
              <a:t>Liquide puriforme, sans germe retrouvé, mais sous antibiotiques</a:t>
            </a:r>
          </a:p>
          <a:p>
            <a:pPr lvl="1"/>
            <a:r>
              <a:rPr lang="fr-FR" dirty="0" err="1"/>
              <a:t>Arthrolavage</a:t>
            </a:r>
            <a:r>
              <a:rPr lang="fr-FR" dirty="0"/>
              <a:t>…</a:t>
            </a:r>
          </a:p>
          <a:p>
            <a:r>
              <a:rPr lang="fr-FR" dirty="0"/>
              <a:t>Puis les 2 genoux !!!!!!</a:t>
            </a:r>
          </a:p>
          <a:p>
            <a:r>
              <a:rPr lang="fr-FR" dirty="0"/>
              <a:t>On évoque une arthrite juvénile idiopathique</a:t>
            </a:r>
          </a:p>
          <a:p>
            <a:r>
              <a:rPr lang="fr-FR" dirty="0"/>
              <a:t>Multiples traitement peu efficaces : corticoïdes, méthotrexate…</a:t>
            </a:r>
          </a:p>
          <a:p>
            <a:r>
              <a:rPr lang="fr-FR" dirty="0"/>
              <a:t>Prothèses de genoux, arthrodèse de cheville… </a:t>
            </a:r>
          </a:p>
        </p:txBody>
      </p:sp>
    </p:spTree>
    <p:extLst>
      <p:ext uri="{BB962C8B-B14F-4D97-AF65-F5344CB8AC3E}">
        <p14:creationId xmlns:p14="http://schemas.microsoft.com/office/powerpoint/2010/main" val="34404999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1 Avril 2010.JP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9832" y="1362456"/>
            <a:ext cx="5852160" cy="43891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3" name="Titre 3">
            <a:extLst>
              <a:ext uri="{FF2B5EF4-FFF2-40B4-BE49-F238E27FC236}">
                <a16:creationId xmlns="" xmlns:a16="http://schemas.microsoft.com/office/drawing/2014/main" id="{D8036055-6105-1A45-9F3B-38CFA9AB8B26}"/>
              </a:ext>
            </a:extLst>
          </p:cNvPr>
          <p:cNvSpPr txBox="1">
            <a:spLocks/>
          </p:cNvSpPr>
          <p:nvPr/>
        </p:nvSpPr>
        <p:spPr>
          <a:xfrm>
            <a:off x="114300" y="0"/>
            <a:ext cx="9139428" cy="73549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3200" b="0" dirty="0">
                <a:latin typeface="+mn-lt"/>
              </a:rPr>
              <a:t>Mr G a conservé sur son smartphone les photos de ses troubles de cicatrisation…</a:t>
            </a:r>
          </a:p>
        </p:txBody>
      </p:sp>
      <p:pic>
        <p:nvPicPr>
          <p:cNvPr id="4" name="Image 3" descr="25 Mars 2010.JPG">
            <a:extLst>
              <a:ext uri="{FF2B5EF4-FFF2-40B4-BE49-F238E27FC236}">
                <a16:creationId xmlns="" xmlns:a16="http://schemas.microsoft.com/office/drawing/2014/main" id="{8F4F290A-DC9F-FC48-A4D2-F855B2DF5ABB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69152" y="1362456"/>
            <a:ext cx="5852160" cy="438912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240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0040" y="82297"/>
            <a:ext cx="11033760" cy="735496"/>
          </a:xfrm>
        </p:spPr>
        <p:txBody>
          <a:bodyPr/>
          <a:lstStyle/>
          <a:p>
            <a:r>
              <a:rPr lang="fr-FR" b="0" dirty="0">
                <a:latin typeface="+mn-lt"/>
              </a:rPr>
              <a:t>Mais ce n’est pas tout :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9120" y="1131244"/>
            <a:ext cx="10515600" cy="4879412"/>
          </a:xfrm>
        </p:spPr>
        <p:txBody>
          <a:bodyPr/>
          <a:lstStyle/>
          <a:p>
            <a:r>
              <a:rPr lang="fr-FR" dirty="0"/>
              <a:t>Son fils est suivi en pédiatrie pour un rhumatisme inflammatoire…</a:t>
            </a:r>
          </a:p>
          <a:p>
            <a:r>
              <a:rPr lang="fr-FR" dirty="0"/>
              <a:t>Répond mal au méthotrexate</a:t>
            </a:r>
          </a:p>
          <a:p>
            <a:r>
              <a:rPr lang="fr-FR" dirty="0"/>
              <a:t>Et plus récemment à l’</a:t>
            </a:r>
            <a:r>
              <a:rPr lang="fr-FR" dirty="0" err="1"/>
              <a:t>étanercept</a:t>
            </a:r>
            <a:endParaRPr lang="fr-FR" dirty="0"/>
          </a:p>
          <a:p>
            <a:r>
              <a:rPr lang="fr-FR" dirty="0"/>
              <a:t>Liquide articulaire puriforme</a:t>
            </a:r>
          </a:p>
          <a:p>
            <a:r>
              <a:rPr lang="fr-FR" dirty="0"/>
              <a:t>Notion d’éruption cutanée, plutôt bulleuse…</a:t>
            </a:r>
          </a:p>
        </p:txBody>
      </p:sp>
      <p:pic>
        <p:nvPicPr>
          <p:cNvPr id="4" name="Image 3" descr="IMG_34991.jpg">
            <a:extLst>
              <a:ext uri="{FF2B5EF4-FFF2-40B4-BE49-F238E27FC236}">
                <a16:creationId xmlns="" xmlns:a16="http://schemas.microsoft.com/office/drawing/2014/main" id="{B7C03A49-ECFB-394C-B1D4-8BF4C6578CF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10993" y="1677783"/>
            <a:ext cx="3521630" cy="445389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466609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424</Words>
  <Application>Microsoft Macintosh PowerPoint</Application>
  <PresentationFormat>Personnalisé</PresentationFormat>
  <Paragraphs>86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Quand évoquer une maladie  auto-inflammatoire chez l’adulte ?</vt:lpstr>
      <vt:lpstr>Les maladies auto-inflammatoires :</vt:lpstr>
      <vt:lpstr>Présentation PowerPoint</vt:lpstr>
      <vt:lpstr>Les maladies auto-inflammatoires =  des maladies génétiques pour les pédiatres ?</vt:lpstr>
      <vt:lpstr>1) Diagnostic non fait dans l’enfance</vt:lpstr>
      <vt:lpstr>Mr G, 35 ans</vt:lpstr>
      <vt:lpstr>Son histoire d’ « AJI »</vt:lpstr>
      <vt:lpstr>Présentation PowerPoint</vt:lpstr>
      <vt:lpstr>Mais ce n’est pas tout :</vt:lpstr>
      <vt:lpstr>Présentation PowerPoint</vt:lpstr>
    </vt:vector>
  </TitlesOfParts>
  <Company>CHU de Bordeaux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Quand évoquer une maladie  auto-inflammatoire chez l’adulte ?</dc:title>
  <dc:creator>MEHSEN-CETRE Nadia</dc:creator>
  <cp:lastModifiedBy>iMac</cp:lastModifiedBy>
  <cp:revision>1</cp:revision>
  <dcterms:created xsi:type="dcterms:W3CDTF">2022-06-22T14:55:06Z</dcterms:created>
  <dcterms:modified xsi:type="dcterms:W3CDTF">2022-07-01T09:16:30Z</dcterms:modified>
</cp:coreProperties>
</file>