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6" y="-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DD30489-6075-4E0C-8A6C-F38BD9462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BED08F1-0C60-464C-BF76-887629DCB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9E8B2B9-8B14-49D1-85B8-4F105A840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68DBB48-60B3-42C8-AE36-34783D736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CDA6E8D-E127-4BC6-86B3-29600F42A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47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21B05C5-09F5-482B-8A49-B708F0C2E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C88CECBE-97CC-4A1C-962E-B634F1D29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D6C042B-C109-47BE-95AA-E0C2A5925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905DE2C-0A27-430D-9734-ADDD6D898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6FFD4B-CB2D-44D5-BF30-3FE2000E7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51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BF40DDFF-44A8-4E19-87E8-BC8BDE71B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C30407F-ACE1-4AF6-8CA7-9183EFD40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2B172A55-1FC3-4841-B6D5-91ADA910C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C1E452-E82C-4A9D-93F6-38DBDC41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4025E52-37E9-4D2B-B7B4-A5E0AA04E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21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1036F6B-58CE-4A57-89FD-A2D10C9F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3EC0BDD-3504-4EF3-8816-E47B663DF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619F618-9E2F-4DBE-A4AC-77FDCDA8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016DF0B-1079-4351-AAE2-835BC0CE0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259724D-D2E1-487F-B634-82BA5667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03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8D82361-86D8-42D3-A34A-FC4720F6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BF33781-AF88-480E-B8DE-57D68F6073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7FB7C6B-D18E-401C-BB76-66D31CE1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3902BE-6EDC-4A5F-B058-20A73A21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6A06F42-F086-4A22-9164-ECB9E5AF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61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919DF3B-4F6D-4C19-8C7E-0B375F65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CED4621-E39B-40BE-A9D3-BC9DD992E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D8C4B88-7C75-47D8-8AC8-031CE4EDA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016B9FFE-2FFE-4B1E-B984-3B7BC89B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E5B3DBE-B6B2-4C5D-A2F8-DE1E9E98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60F3192-A76A-4FD7-88C1-7E0D012F5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05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3F32B-9BF8-4027-BDB6-6349C7E3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DE15F6A-4A14-417B-8F57-5B928B48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192F653B-7693-4E15-A47E-A233A8727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A76F5B28-255F-46E5-BD0E-EDBF7AF3C7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F0A999E2-6D91-45B1-9CDD-EB16460F3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6C75EFE-AED4-43EB-B493-AA796CAF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5F40425-96BC-4391-BF62-73D7B2BDC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31281AF-0A3B-44C0-B214-4D123855D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06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1194C6-5A28-41ED-AF54-D8890B91A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6EDAAA69-F719-45CE-B366-5AC7B167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823B1ACB-821E-4823-9D79-D2E4F581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EF6AE776-9E05-4DAF-A696-066B6DD80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79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83E897D-087A-4516-B735-B257A040E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54324DD1-7C42-4ED4-9A74-52E95348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A432972-0C6F-4436-A143-A60E57352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79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0563F8-851D-4539-910D-59E2F00FF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7687EC-FA55-493F-9F1C-B8B3A67ED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B90AB97-35F5-4565-9DFF-8A4236DD6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ABA38F8-A53D-4C92-B656-88C6E0A48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A5EC489-AB2F-4B32-B49C-5DE2D7D9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3099E8CB-4E7B-427C-A7EF-53679009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6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AF2DB97-3788-4BC1-9B05-67EE7D1AB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026E2F5A-1F3A-41D4-B0F6-7F441E942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787D2C8-6F2A-4FE1-B2F5-9BB4E12C8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3E59E54-A66B-4931-A334-A8A56C6F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27D825CB-C09B-46BF-8908-3DE5A15D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DED2338-FCC1-4492-A661-B34E1AABC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14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11DFB62-DA01-4D91-A24E-8BFAFE3B3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71C3C10-2E6B-4362-88C9-EE4CEC497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9FF0112-1443-4E4A-9F39-4F2979BB5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82BF8-F684-4BE2-BEBF-54FEE947231D}" type="datetimeFigureOut">
              <a:rPr lang="fr-FR" smtClean="0"/>
              <a:t>28/05/21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D638126-E251-4A71-AE75-02539DFF0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90159E6-AD11-4DE5-9D6A-B2D3949CC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D480-3B3B-42CC-9F76-1EE1BA37DC6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02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EB67EA8-3D2A-4988-84F3-4F0E123797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Mme B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0DAD9B35-ADE9-45B3-B327-6B1FCA7BC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Matthieu Lavielle</a:t>
            </a:r>
          </a:p>
          <a:p>
            <a:r>
              <a:rPr lang="fr-FR" dirty="0"/>
              <a:t>Réunion DPC 06/05/2021</a:t>
            </a:r>
          </a:p>
        </p:txBody>
      </p:sp>
    </p:spTree>
    <p:extLst>
      <p:ext uri="{BB962C8B-B14F-4D97-AF65-F5344CB8AC3E}">
        <p14:creationId xmlns:p14="http://schemas.microsoft.com/office/powerpoint/2010/main" val="83894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0E3235D-E38A-4608-9A16-5D9E98BC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Mme B 73 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49C0403-3518-43C5-BEF1-81FF6AEA1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ATCD:</a:t>
            </a:r>
          </a:p>
          <a:p>
            <a:r>
              <a:rPr lang="fr-FR" sz="1800" dirty="0">
                <a:latin typeface="MS Sans Serif"/>
              </a:rPr>
              <a:t>Med:</a:t>
            </a:r>
          </a:p>
          <a:p>
            <a:pPr lvl="1"/>
            <a:r>
              <a:rPr lang="fr-FR" sz="1400" dirty="0">
                <a:latin typeface="MS Sans Serif"/>
              </a:rPr>
              <a:t>anémie sur saignement occulte </a:t>
            </a:r>
            <a:r>
              <a:rPr lang="fr-FR" sz="1400" dirty="0" err="1">
                <a:latin typeface="MS Sans Serif"/>
              </a:rPr>
              <a:t>angiodysplasie</a:t>
            </a:r>
            <a:r>
              <a:rPr lang="fr-FR" sz="1400" dirty="0">
                <a:latin typeface="MS Sans Serif"/>
              </a:rPr>
              <a:t> du </a:t>
            </a:r>
            <a:r>
              <a:rPr lang="fr-FR" sz="1400" dirty="0" err="1">
                <a:latin typeface="MS Sans Serif"/>
              </a:rPr>
              <a:t>caecum</a:t>
            </a:r>
            <a:endParaRPr lang="fr-FR" sz="1400" dirty="0">
              <a:latin typeface="MS Sans Serif"/>
            </a:endParaRPr>
          </a:p>
          <a:p>
            <a:pPr lvl="1"/>
            <a:r>
              <a:rPr lang="fr-FR" sz="1400" dirty="0">
                <a:latin typeface="MS Sans Serif"/>
              </a:rPr>
              <a:t>maladie de Barlow</a:t>
            </a:r>
          </a:p>
          <a:p>
            <a:pPr lvl="1"/>
            <a:r>
              <a:rPr lang="fr-FR" sz="1400" dirty="0">
                <a:latin typeface="MS Sans Serif"/>
              </a:rPr>
              <a:t>Hypothyroïdie (nodules et kystes)</a:t>
            </a:r>
          </a:p>
          <a:p>
            <a:pPr lvl="1"/>
            <a:r>
              <a:rPr lang="fr-FR" sz="1400" dirty="0">
                <a:latin typeface="MS Sans Serif"/>
              </a:rPr>
              <a:t>hyperplasie nodulaire focale hépatique non opérée</a:t>
            </a:r>
            <a:endParaRPr lang="fr-FR" sz="1600" dirty="0"/>
          </a:p>
          <a:p>
            <a:pPr marL="457200" lvl="1" indent="0">
              <a:buNone/>
            </a:pPr>
            <a:endParaRPr lang="fr-FR" sz="1400" dirty="0">
              <a:latin typeface="MS Sans Serif"/>
            </a:endParaRPr>
          </a:p>
          <a:p>
            <a:endParaRPr lang="fr-FR" sz="1800" dirty="0">
              <a:latin typeface="MS Sans Serif"/>
            </a:endParaRPr>
          </a:p>
          <a:p>
            <a:r>
              <a:rPr lang="fr-FR" sz="1800" dirty="0" err="1">
                <a:latin typeface="MS Sans Serif"/>
              </a:rPr>
              <a:t>chir</a:t>
            </a:r>
            <a:r>
              <a:rPr lang="fr-FR" sz="1800" dirty="0">
                <a:latin typeface="MS Sans Serif"/>
              </a:rPr>
              <a:t>:</a:t>
            </a:r>
          </a:p>
          <a:p>
            <a:pPr lvl="1"/>
            <a:r>
              <a:rPr lang="fr-FR" sz="1400" dirty="0" err="1">
                <a:latin typeface="MS Sans Serif"/>
              </a:rPr>
              <a:t>hysterectomie</a:t>
            </a:r>
            <a:endParaRPr lang="fr-FR" sz="1400" dirty="0">
              <a:latin typeface="MS Sans Serif"/>
            </a:endParaRPr>
          </a:p>
          <a:p>
            <a:pPr lvl="1"/>
            <a:r>
              <a:rPr lang="fr-FR" sz="1400" dirty="0" err="1">
                <a:latin typeface="MS Sans Serif"/>
              </a:rPr>
              <a:t>Cholecystectomie</a:t>
            </a:r>
            <a:endParaRPr lang="fr-FR" sz="1400" dirty="0">
              <a:latin typeface="MS Sans Serif"/>
            </a:endParaRPr>
          </a:p>
          <a:p>
            <a:pPr lvl="1"/>
            <a:r>
              <a:rPr lang="fr-FR" sz="1400" dirty="0">
                <a:latin typeface="MS Sans Serif"/>
              </a:rPr>
              <a:t>Appendicectomie</a:t>
            </a:r>
          </a:p>
          <a:p>
            <a:pPr marL="0" indent="0">
              <a:buNone/>
            </a:pPr>
            <a:endParaRPr lang="fr-FR" sz="1800" dirty="0">
              <a:latin typeface="MS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389233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C384AF4-8437-4EC5-949B-DF3AB8CDA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85133DF-3E0C-4438-93B1-90EC8A8B8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2008 Diagnostic de SPA </a:t>
            </a:r>
          </a:p>
          <a:p>
            <a:pPr lvl="1"/>
            <a:r>
              <a:rPr lang="fr-FR" dirty="0"/>
              <a:t>Dorsalgie inflammatoire, </a:t>
            </a:r>
            <a:r>
              <a:rPr lang="fr-FR" dirty="0" err="1"/>
              <a:t>arthromyalgies</a:t>
            </a:r>
            <a:r>
              <a:rPr lang="fr-FR" dirty="0"/>
              <a:t> des ceintures inflammatoires</a:t>
            </a:r>
          </a:p>
          <a:p>
            <a:pPr lvl="1"/>
            <a:r>
              <a:rPr lang="fr-FR" dirty="0"/>
              <a:t>B27 </a:t>
            </a:r>
            <a:r>
              <a:rPr lang="fr-FR" dirty="0" err="1"/>
              <a:t>neg</a:t>
            </a:r>
            <a:endParaRPr lang="fr-FR" dirty="0"/>
          </a:p>
          <a:p>
            <a:pPr lvl="1"/>
            <a:r>
              <a:rPr lang="fr-FR" dirty="0" err="1"/>
              <a:t>Sd</a:t>
            </a:r>
            <a:r>
              <a:rPr lang="fr-FR" dirty="0"/>
              <a:t> inflammatoire biologique CRP 25</a:t>
            </a:r>
          </a:p>
          <a:p>
            <a:pPr lvl="1"/>
            <a:r>
              <a:rPr lang="fr-FR" dirty="0"/>
              <a:t>IRM rachis et SI: </a:t>
            </a:r>
            <a:r>
              <a:rPr lang="fr-FR" sz="1800" dirty="0" err="1"/>
              <a:t>sacroiliite</a:t>
            </a:r>
            <a:r>
              <a:rPr lang="fr-FR" sz="1800" dirty="0"/>
              <a:t> bilatérale, </a:t>
            </a:r>
            <a:r>
              <a:rPr lang="fr-FR" sz="1800" dirty="0" err="1"/>
              <a:t>sequelle</a:t>
            </a:r>
            <a:r>
              <a:rPr lang="fr-FR" sz="1800" dirty="0"/>
              <a:t> de </a:t>
            </a:r>
            <a:r>
              <a:rPr lang="fr-FR" sz="1800" dirty="0" err="1"/>
              <a:t>discite</a:t>
            </a:r>
            <a:r>
              <a:rPr lang="fr-FR" sz="1800" dirty="0"/>
              <a:t> L4L5 , coins </a:t>
            </a:r>
            <a:r>
              <a:rPr lang="fr-FR" sz="1800" dirty="0" err="1"/>
              <a:t>ant</a:t>
            </a:r>
            <a:r>
              <a:rPr lang="fr-FR" sz="1800" dirty="0"/>
              <a:t> de L3, bursite interépineuse L3L4</a:t>
            </a:r>
          </a:p>
          <a:p>
            <a:r>
              <a:rPr lang="fr-FR" sz="2400" dirty="0"/>
              <a:t>début </a:t>
            </a:r>
            <a:r>
              <a:rPr lang="fr-FR" sz="2400" dirty="0" err="1"/>
              <a:t>Enbrel</a:t>
            </a:r>
            <a:r>
              <a:rPr lang="fr-FR" sz="2400" dirty="0"/>
              <a:t> en janvier 2010: nette efficacité sur la symptomatologie douloureuse inflammatoire</a:t>
            </a:r>
          </a:p>
          <a:p>
            <a:r>
              <a:rPr lang="fr-FR" sz="2400" dirty="0"/>
              <a:t>Exploration pour </a:t>
            </a:r>
            <a:r>
              <a:rPr lang="fr-FR" sz="2400" dirty="0" err="1"/>
              <a:t>polyadenopathies</a:t>
            </a:r>
            <a:r>
              <a:rPr lang="fr-FR" sz="2400" dirty="0"/>
              <a:t> service maladies infectieuses (Pr </a:t>
            </a:r>
            <a:r>
              <a:rPr lang="fr-FR" sz="2400" dirty="0" err="1"/>
              <a:t>Ragnaud</a:t>
            </a:r>
            <a:r>
              <a:rPr lang="fr-FR" sz="2400" dirty="0"/>
              <a:t>): bilan négatif, jamais de biopsie</a:t>
            </a:r>
          </a:p>
          <a:p>
            <a:r>
              <a:rPr lang="fr-FR" sz="2400" dirty="0"/>
              <a:t>Scanner thoracique réalisé pour toux chronique: épaississement de l’aorte</a:t>
            </a:r>
          </a:p>
          <a:p>
            <a:r>
              <a:rPr lang="fr-FR" sz="2400" dirty="0"/>
              <a:t>Pet scan : vascularite moyens et gros vaisseaux  </a:t>
            </a: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 err="1">
                <a:sym typeface="Wingdings" panose="05000000000000000000" pitchFamily="2" charset="2"/>
              </a:rPr>
              <a:t>Takayasu</a:t>
            </a:r>
            <a:r>
              <a:rPr lang="fr-FR" sz="2400" dirty="0">
                <a:sym typeface="Wingdings" panose="05000000000000000000" pitchFamily="2" charset="2"/>
              </a:rPr>
              <a:t> ou Horton</a:t>
            </a:r>
            <a:endParaRPr lang="fr-FR" sz="24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596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CE3797C-70A7-48AD-AC4C-632D036A0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6F7644C-8E94-4B2C-9A43-33AA5C54C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Corticothérapie forte dose dégressive</a:t>
            </a:r>
          </a:p>
          <a:p>
            <a:r>
              <a:rPr lang="fr-FR" dirty="0"/>
              <a:t>Changement </a:t>
            </a:r>
            <a:r>
              <a:rPr lang="fr-FR" dirty="0" err="1"/>
              <a:t>Enbrel</a:t>
            </a:r>
            <a:r>
              <a:rPr lang="fr-FR" dirty="0"/>
              <a:t> pour </a:t>
            </a:r>
            <a:r>
              <a:rPr lang="fr-FR" dirty="0" err="1"/>
              <a:t>Humira</a:t>
            </a:r>
            <a:endParaRPr lang="fr-FR" dirty="0"/>
          </a:p>
          <a:p>
            <a:r>
              <a:rPr lang="fr-FR" dirty="0"/>
              <a:t>Bon contrôle de la SPA, diminution possible puis arrêt de la cortisone</a:t>
            </a:r>
          </a:p>
          <a:p>
            <a:r>
              <a:rPr lang="fr-FR" dirty="0"/>
              <a:t>Pet scan de contrôle Mai 2012: régression des signes de vascularite</a:t>
            </a:r>
          </a:p>
          <a:p>
            <a:pPr marL="0" indent="0">
              <a:buNone/>
            </a:pPr>
            <a:r>
              <a:rPr lang="fr-FR" dirty="0"/>
              <a:t>Condensation des 2 SI  sans signe d’inflammation active</a:t>
            </a:r>
          </a:p>
          <a:p>
            <a:r>
              <a:rPr lang="fr-FR" dirty="0"/>
              <a:t>Espacement progressif des injections d’</a:t>
            </a:r>
            <a:r>
              <a:rPr lang="fr-FR" dirty="0" err="1"/>
              <a:t>Humira</a:t>
            </a:r>
            <a:r>
              <a:rPr lang="fr-FR" dirty="0"/>
              <a:t> jusqu’à une par mois puis arrêt en septembre 2018 pour rémission</a:t>
            </a:r>
          </a:p>
        </p:txBody>
      </p:sp>
    </p:spTree>
    <p:extLst>
      <p:ext uri="{BB962C8B-B14F-4D97-AF65-F5344CB8AC3E}">
        <p14:creationId xmlns:p14="http://schemas.microsoft.com/office/powerpoint/2010/main" val="24278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AA01CAA-E685-4764-B0DF-E907F4B9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2856EC1-FA83-4010-8ABD-9D7BA22DD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Décembre 2020: reprise progressive de douleurs des ceintures inflammatoires ressemblant aux signes initiaux, pas de syndrome inflammatoire biologique</a:t>
            </a:r>
          </a:p>
          <a:p>
            <a:r>
              <a:rPr lang="fr-FR" dirty="0"/>
              <a:t>Forte suspicion de poussée de SPA </a:t>
            </a:r>
            <a:r>
              <a:rPr lang="fr-FR" dirty="0">
                <a:sym typeface="Wingdings" panose="05000000000000000000" pitchFamily="2" charset="2"/>
              </a:rPr>
              <a:t> reprise </a:t>
            </a:r>
            <a:r>
              <a:rPr lang="fr-FR" dirty="0" err="1">
                <a:sym typeface="Wingdings" panose="05000000000000000000" pitchFamily="2" charset="2"/>
              </a:rPr>
              <a:t>Adalimumab</a:t>
            </a:r>
            <a:r>
              <a:rPr lang="fr-FR" dirty="0">
                <a:sym typeface="Wingdings" panose="05000000000000000000" pitchFamily="2" charset="2"/>
              </a:rPr>
              <a:t> biosimilaire (</a:t>
            </a:r>
            <a:r>
              <a:rPr lang="fr-FR" dirty="0" err="1">
                <a:sym typeface="Wingdings" panose="05000000000000000000" pitchFamily="2" charset="2"/>
              </a:rPr>
              <a:t>Hyrimoz</a:t>
            </a:r>
            <a:r>
              <a:rPr lang="fr-FR" dirty="0">
                <a:sym typeface="Wingdings" panose="05000000000000000000" pitchFamily="2" charset="2"/>
              </a:rPr>
              <a:t>) le 12/01</a:t>
            </a:r>
          </a:p>
          <a:p>
            <a:r>
              <a:rPr lang="fr-FR" dirty="0">
                <a:sym typeface="Wingdings" panose="05000000000000000000" pitchFamily="2" charset="2"/>
              </a:rPr>
              <a:t>Nette efficacité de la première injection</a:t>
            </a:r>
          </a:p>
          <a:p>
            <a:r>
              <a:rPr lang="fr-FR" dirty="0">
                <a:sym typeface="Wingdings" panose="05000000000000000000" pitchFamily="2" charset="2"/>
              </a:rPr>
              <a:t>10j après la première injection: urticaire diffus  arrêt de l’</a:t>
            </a:r>
            <a:r>
              <a:rPr lang="fr-FR" dirty="0" err="1">
                <a:sym typeface="Wingdings" panose="05000000000000000000" pitchFamily="2" charset="2"/>
              </a:rPr>
              <a:t>Hyrimoz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Dosage concentration résiduelle Ada &lt; 0,073 mg/L Anticorps anti-Ada fortement positifs &gt; 160 </a:t>
            </a:r>
            <a:r>
              <a:rPr lang="fr-FR" dirty="0" err="1">
                <a:sym typeface="Wingdings" panose="05000000000000000000" pitchFamily="2" charset="2"/>
              </a:rPr>
              <a:t>ng</a:t>
            </a:r>
            <a:r>
              <a:rPr lang="fr-FR" dirty="0">
                <a:sym typeface="Wingdings" panose="05000000000000000000" pitchFamily="2" charset="2"/>
              </a:rPr>
              <a:t>/</a:t>
            </a:r>
            <a:r>
              <a:rPr lang="fr-FR" dirty="0" err="1">
                <a:sym typeface="Wingdings" panose="05000000000000000000" pitchFamily="2" charset="2"/>
              </a:rPr>
              <a:t>mL</a:t>
            </a:r>
            <a:r>
              <a:rPr lang="fr-FR" dirty="0">
                <a:sym typeface="Wingdings" panose="05000000000000000000" pitchFamily="2" charset="2"/>
              </a:rPr>
              <a:t>   donc probable immunisation contre l’</a:t>
            </a:r>
            <a:r>
              <a:rPr lang="fr-FR" dirty="0" err="1">
                <a:sym typeface="Wingdings" panose="05000000000000000000" pitchFamily="2" charset="2"/>
              </a:rPr>
              <a:t>adalimumab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5515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2A376F4-C387-48A4-969A-4D4F2F92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1E52A62-EC0F-4A1B-93BF-B4B7BF93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Reprise progressive des symptômes de SPA</a:t>
            </a:r>
          </a:p>
          <a:p>
            <a:r>
              <a:rPr lang="fr-FR" dirty="0"/>
              <a:t>IRM rachis et SI: 25/02</a:t>
            </a:r>
          </a:p>
          <a:p>
            <a:pPr marR="10000" lvl="1"/>
            <a:r>
              <a:rPr lang="fr-FR" sz="1400" b="0" i="0" u="none" strike="noStrike" baseline="0" dirty="0">
                <a:latin typeface="Arial" panose="020B0604020202020204" pitchFamily="34" charset="0"/>
              </a:rPr>
              <a:t>anomalie de signal diffuse de la médullaire osseuse homogène pouvant être en lien avec l'anémie hémolytique ?</a:t>
            </a:r>
          </a:p>
          <a:p>
            <a:pPr marR="10000" lvl="1"/>
            <a:r>
              <a:rPr lang="fr-FR" sz="1400" b="0" i="0" u="none" strike="noStrike" baseline="0" dirty="0">
                <a:latin typeface="Arial" panose="020B0604020202020204" pitchFamily="34" charset="0"/>
              </a:rPr>
              <a:t>scoliose lombaire dégénérative anomalie transitionnelle lombosacrée avec articulation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transverso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sacrée D siège d'un remodelage dégénératif marqué non congestif discopathie dégénérative L3L4 et L4L5 marquée congestive prédominant dans la concavité de la courbure G avec sténose foraminale G L3L4</a:t>
            </a:r>
          </a:p>
          <a:p>
            <a:pPr marR="10000" lvl="1"/>
            <a:r>
              <a:rPr lang="fr-FR" sz="1400" b="0" i="0" u="none" strike="noStrike" baseline="0" dirty="0">
                <a:latin typeface="Arial" panose="020B0604020202020204" pitchFamily="34" charset="0"/>
              </a:rPr>
              <a:t>anomalies congestives des coins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ant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des corps vertébraux L2 T11 T12 sur disques adjacents dégénératifs: évolutif par rapport à 2009</a:t>
            </a:r>
          </a:p>
          <a:p>
            <a:pPr marR="10000" lvl="1"/>
            <a:r>
              <a:rPr lang="fr-FR" sz="1400" b="0" i="0" u="none" strike="noStrike" baseline="0" dirty="0">
                <a:latin typeface="Arial" panose="020B0604020202020204" pitchFamily="34" charset="0"/>
              </a:rPr>
              <a:t>aspect irrégulier érosif </a:t>
            </a:r>
            <a:r>
              <a:rPr lang="fr-FR" sz="1400" b="0" i="0" u="none" strike="noStrike" baseline="0" dirty="0" err="1">
                <a:latin typeface="Arial" panose="020B0604020202020204" pitchFamily="34" charset="0"/>
              </a:rPr>
              <a:t>sequellaire</a:t>
            </a:r>
            <a:r>
              <a:rPr lang="fr-FR" sz="1400" b="0" i="0" u="none" strike="noStrike" baseline="0" dirty="0">
                <a:latin typeface="Arial" panose="020B0604020202020204" pitchFamily="34" charset="0"/>
              </a:rPr>
              <a:t> des SI sans ankylose et sans signe inflammatoire persistant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475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17C1F27-C4DD-46A6-B24E-9F027FFFA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DED6A33-C350-48DE-978E-A4EF97CAC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Anémie hémolytique progressive symptomatique</a:t>
            </a:r>
          </a:p>
          <a:p>
            <a:r>
              <a:rPr lang="fr-FR" dirty="0"/>
              <a:t>Nadir 9,2 g/</a:t>
            </a:r>
            <a:r>
              <a:rPr lang="fr-FR" dirty="0" err="1"/>
              <a:t>dL</a:t>
            </a:r>
            <a:endParaRPr lang="fr-FR" dirty="0"/>
          </a:p>
          <a:p>
            <a:r>
              <a:rPr lang="fr-FR" dirty="0"/>
              <a:t>Début antérieur à la reprise de l’</a:t>
            </a:r>
            <a:r>
              <a:rPr lang="fr-FR" dirty="0" err="1"/>
              <a:t>antiTNF</a:t>
            </a:r>
            <a:endParaRPr lang="fr-FR" dirty="0"/>
          </a:p>
          <a:p>
            <a:r>
              <a:rPr lang="fr-FR" dirty="0"/>
              <a:t>Bilan exhaustif en médecine interne Pr </a:t>
            </a:r>
            <a:r>
              <a:rPr lang="fr-FR" dirty="0" err="1"/>
              <a:t>Viallard</a:t>
            </a:r>
            <a:endParaRPr lang="fr-FR" dirty="0"/>
          </a:p>
          <a:p>
            <a:pPr lvl="1"/>
            <a:r>
              <a:rPr lang="fr-FR" dirty="0"/>
              <a:t>Pas d’argument pour cause mécanique (pas de schizocytes)</a:t>
            </a:r>
          </a:p>
          <a:p>
            <a:pPr lvl="1"/>
            <a:r>
              <a:rPr lang="fr-FR" dirty="0"/>
              <a:t>Pas de cause infectieuse retrouvée</a:t>
            </a:r>
          </a:p>
          <a:p>
            <a:pPr lvl="1"/>
            <a:r>
              <a:rPr lang="fr-FR" dirty="0"/>
              <a:t>Scanner TAP normal</a:t>
            </a:r>
          </a:p>
          <a:p>
            <a:pPr lvl="1"/>
            <a:r>
              <a:rPr lang="fr-FR" dirty="0"/>
              <a:t>Hypothèse immunologique (terrain, RAI +, AAN 1/320 sans spé mais Coombs négatif)</a:t>
            </a:r>
          </a:p>
          <a:p>
            <a:pPr lvl="1"/>
            <a:r>
              <a:rPr lang="fr-FR" dirty="0"/>
              <a:t>Syndrome myéloprolifératif ? (thrombocytose associée, </a:t>
            </a:r>
            <a:r>
              <a:rPr lang="fr-FR" dirty="0" err="1"/>
              <a:t>myélo</a:t>
            </a:r>
            <a:r>
              <a:rPr lang="fr-FR" dirty="0"/>
              <a:t> normal, mutation JAK2 nég, mutation CALR en cours… , BOM prévue)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035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0FAD5F4-DC4F-48C5-8AA8-ECDAEF0AF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9947F8F-136D-42DB-BA71-0F8AD539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Attendre résultat BOM avant de reprendre une biothérapie pour la SPA ?</a:t>
            </a:r>
          </a:p>
          <a:p>
            <a:r>
              <a:rPr lang="fr-FR" dirty="0"/>
              <a:t>Intérêt de refaire un </a:t>
            </a:r>
            <a:r>
              <a:rPr lang="fr-FR" dirty="0" err="1"/>
              <a:t>PETscan</a:t>
            </a:r>
            <a:r>
              <a:rPr lang="fr-FR" dirty="0"/>
              <a:t> ? (pas de </a:t>
            </a:r>
            <a:r>
              <a:rPr lang="fr-FR" dirty="0" err="1"/>
              <a:t>sd</a:t>
            </a:r>
            <a:r>
              <a:rPr lang="fr-FR" dirty="0"/>
              <a:t> inflammatoire biologique, scanner TAP normal)</a:t>
            </a:r>
          </a:p>
          <a:p>
            <a:r>
              <a:rPr lang="fr-FR" dirty="0"/>
              <a:t>Quelle biothérapie ? : Contre-indication </a:t>
            </a:r>
            <a:r>
              <a:rPr lang="fr-FR" dirty="0" err="1"/>
              <a:t>adalimumab</a:t>
            </a:r>
            <a:endParaRPr lang="fr-FR" dirty="0"/>
          </a:p>
          <a:p>
            <a:pPr lvl="1"/>
            <a:r>
              <a:rPr lang="fr-FR" dirty="0"/>
              <a:t>Autre </a:t>
            </a:r>
            <a:r>
              <a:rPr lang="fr-FR" dirty="0" err="1"/>
              <a:t>antiTNF</a:t>
            </a:r>
            <a:r>
              <a:rPr lang="fr-FR" dirty="0"/>
              <a:t> ? </a:t>
            </a:r>
          </a:p>
          <a:p>
            <a:pPr lvl="1"/>
            <a:r>
              <a:rPr lang="fr-FR" dirty="0"/>
              <a:t>antiIL17 ?</a:t>
            </a:r>
          </a:p>
        </p:txBody>
      </p:sp>
    </p:spTree>
    <p:extLst>
      <p:ext uri="{BB962C8B-B14F-4D97-AF65-F5344CB8AC3E}">
        <p14:creationId xmlns:p14="http://schemas.microsoft.com/office/powerpoint/2010/main" val="809702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503</Words>
  <Application>Microsoft Macintosh PowerPoint</Application>
  <PresentationFormat>Personnalisé</PresentationFormat>
  <Paragraphs>57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Mme B</vt:lpstr>
      <vt:lpstr>Mme B 73 ans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 B</dc:title>
  <dc:creator>Matthieu LAVIELLE</dc:creator>
  <cp:lastModifiedBy>iMac</cp:lastModifiedBy>
  <cp:revision>12</cp:revision>
  <dcterms:created xsi:type="dcterms:W3CDTF">2021-05-05T11:52:49Z</dcterms:created>
  <dcterms:modified xsi:type="dcterms:W3CDTF">2021-05-28T08:42:39Z</dcterms:modified>
</cp:coreProperties>
</file>