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52" y="-65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2365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FFFFFF"/>
                </a:solidFill>
              </a:defRPr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617931575_1991x1322.jpg"/>
          <p:cNvSpPr>
            <a:spLocks noGrp="1"/>
          </p:cNvSpPr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740627569_2880x1920.jpg"/>
          <p:cNvSpPr>
            <a:spLocks noGrp="1"/>
          </p:cNvSpPr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996267730_2880x1920.jpg"/>
          <p:cNvSpPr>
            <a:spLocks noGrp="1"/>
          </p:cNvSpPr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>
            <a:spLocks noGrp="1"/>
          </p:cNvSpPr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17931575_1991x1322.jpg"/>
          <p:cNvSpPr>
            <a:spLocks noGrp="1"/>
          </p:cNvSpPr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xmlns:p14="http://schemas.microsoft.com/office/powerpoint/2010/main"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omment gérer la SPA en échappement à 2 anti TNF ?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Comment gérer la SPA en échappement à 2 anti TNF 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as 1, 38 ans, couvreur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1048485">
              <a:defRPr sz="4988" spc="-99"/>
            </a:pPr>
            <a:r>
              <a:t>Cas 1, 38 ans, couvreur</a:t>
            </a:r>
          </a:p>
          <a:p>
            <a:pPr defTabSz="1048485">
              <a:defRPr sz="4988" spc="-99"/>
            </a:pPr>
            <a:r>
              <a:t>Infliximab 10 ans</a:t>
            </a:r>
          </a:p>
          <a:p>
            <a:pPr defTabSz="1048485">
              <a:defRPr sz="4988" spc="-99"/>
            </a:pPr>
            <a:r>
              <a:t>PTH 2018</a:t>
            </a:r>
          </a:p>
          <a:p>
            <a:pPr defTabSz="1048485">
              <a:defRPr sz="4988" spc="-99"/>
            </a:pPr>
            <a:r>
              <a:t>Echappe 10 mg/KG</a:t>
            </a:r>
          </a:p>
          <a:p>
            <a:pPr defTabSz="1048485">
              <a:defRPr sz="4988" spc="-99"/>
            </a:pPr>
            <a:r>
              <a:t>Pas D’Ac anti inflix</a:t>
            </a:r>
          </a:p>
          <a:p>
            <a:pPr defTabSz="1048485">
              <a:defRPr sz="4988" spc="-99"/>
            </a:pPr>
            <a:r>
              <a:t>En cours cosentyx…..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as 2, 28 ans, ASH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975335">
              <a:defRPr sz="4640" spc="-92"/>
            </a:pPr>
            <a:r>
              <a:t>Cas 2, 28 ans, ASH</a:t>
            </a:r>
          </a:p>
          <a:p>
            <a:pPr defTabSz="975335">
              <a:defRPr sz="4640" spc="-92"/>
            </a:pPr>
            <a:r>
              <a:t>Découverte sd cannabinoide !</a:t>
            </a:r>
          </a:p>
          <a:p>
            <a:pPr defTabSz="975335">
              <a:defRPr sz="4640" spc="-92"/>
            </a:pPr>
            <a:r>
              <a:t>Infliximab 18 mois</a:t>
            </a:r>
          </a:p>
          <a:p>
            <a:pPr defTabSz="975335">
              <a:defRPr sz="4640" spc="-92"/>
            </a:pPr>
            <a:r>
              <a:t>IRM recente : inflamation gluteaux ilio lombaires</a:t>
            </a:r>
          </a:p>
          <a:p>
            <a:pPr defTabSz="975335">
              <a:defRPr sz="4640" spc="-92"/>
            </a:pPr>
            <a:r>
              <a:t>Echappe 10 mg/KG</a:t>
            </a:r>
          </a:p>
          <a:p>
            <a:pPr defTabSz="975335">
              <a:defRPr sz="4640" spc="-92"/>
            </a:pPr>
            <a:r>
              <a:t>Pas D’Ac anti inflix</a:t>
            </a:r>
          </a:p>
          <a:p>
            <a:pPr defTabSz="975335">
              <a:defRPr sz="4640" spc="-92"/>
            </a:pPr>
            <a:r>
              <a:t>En cours cosentyx…..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Auteur et dat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endParaRPr/>
          </a:p>
        </p:txBody>
      </p:sp>
      <p:sp>
        <p:nvSpPr>
          <p:cNvPr id="158" name="Changer anti TNF ?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2365188">
              <a:defRPr sz="11252" spc="-225"/>
            </a:pPr>
            <a:r>
              <a:t>Changer anti TNF ?</a:t>
            </a:r>
          </a:p>
          <a:p>
            <a:pPr defTabSz="2365188">
              <a:defRPr sz="11252" spc="-225"/>
            </a:pPr>
            <a:r>
              <a:t>Apremilast en plus ?</a:t>
            </a:r>
          </a:p>
          <a:p>
            <a:pPr defTabSz="2365188">
              <a:defRPr sz="11252" spc="-225"/>
            </a:pPr>
            <a:r>
              <a:t>Anti-jak ??</a:t>
            </a:r>
          </a:p>
        </p:txBody>
      </p:sp>
      <p:sp>
        <p:nvSpPr>
          <p:cNvPr id="159" name="Sous-titre de la présentation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Discussion DPC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Stratégie classique est d’essayer un deuxième </a:t>
            </a:r>
            <a:r>
              <a:rPr lang="fr-FR" dirty="0" err="1"/>
              <a:t>AntiTNF</a:t>
            </a:r>
            <a:r>
              <a:rPr lang="fr-FR" dirty="0"/>
              <a:t> </a:t>
            </a:r>
          </a:p>
          <a:p>
            <a:r>
              <a:rPr lang="fr-FR" dirty="0"/>
              <a:t>L’autre possibilité est l’inhibiteur de </a:t>
            </a:r>
            <a:r>
              <a:rPr lang="fr-FR" dirty="0" err="1" smtClean="0"/>
              <a:t>Jak</a:t>
            </a:r>
            <a:r>
              <a:rPr lang="fr-FR" dirty="0"/>
              <a:t> </a:t>
            </a:r>
            <a:r>
              <a:rPr lang="fr-FR" dirty="0" smtClean="0"/>
              <a:t>: </a:t>
            </a:r>
          </a:p>
          <a:p>
            <a:pPr lvl="1"/>
            <a:r>
              <a:rPr lang="fr-FR" dirty="0" smtClean="0"/>
              <a:t>Sous </a:t>
            </a:r>
            <a:r>
              <a:rPr lang="fr-FR" dirty="0"/>
              <a:t>réserve que des données sur la tolérance vont émerger (risque de TVP/EP sur des posologies élevées) </a:t>
            </a:r>
          </a:p>
          <a:p>
            <a:pPr lvl="1"/>
            <a:r>
              <a:rPr lang="fr-FR" dirty="0"/>
              <a:t>Essai en cours sur PR à risque à double dose : augmentation du risque dans le groupe </a:t>
            </a:r>
            <a:r>
              <a:rPr lang="fr-FR" dirty="0" err="1"/>
              <a:t>Tofa</a:t>
            </a:r>
            <a:r>
              <a:rPr lang="fr-FR" dirty="0"/>
              <a:t> 10x2, mais également du 5x2 par rapport aux </a:t>
            </a:r>
            <a:r>
              <a:rPr lang="fr-FR" dirty="0" err="1"/>
              <a:t>antiTNF</a:t>
            </a:r>
            <a:r>
              <a:rPr lang="fr-FR" dirty="0"/>
              <a:t>. </a:t>
            </a:r>
          </a:p>
          <a:p>
            <a:pPr lvl="1"/>
            <a:r>
              <a:rPr lang="fr-FR" dirty="0"/>
              <a:t>A noter, une augmentation du risque de cancer ..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1152423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Macintosh PowerPoint</Application>
  <PresentationFormat>Personnalisé</PresentationFormat>
  <Paragraphs>23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30_BasicColor</vt:lpstr>
      <vt:lpstr>Comment gérer la SPA en échappement à 2 anti TNF ?</vt:lpstr>
      <vt:lpstr>Cas 1, 38 ans, couvreur Infliximab 10 ans PTH 2018 Echappe 10 mg/KG Pas D’Ac anti inflix En cours cosentyx…..</vt:lpstr>
      <vt:lpstr>Cas 2, 28 ans, ASH Découverte sd cannabinoide ! Infliximab 18 mois IRM recente : inflamation gluteaux ilio lombaires Echappe 10 mg/KG Pas D’Ac anti inflix En cours cosentyx…..</vt:lpstr>
      <vt:lpstr>Changer anti TNF ? Apremilast en plus ? Anti-jak ??</vt:lpstr>
      <vt:lpstr>Discussion DPC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gérer la SPA en échappement à 2 anti TNF ?</dc:title>
  <cp:lastModifiedBy>iMac</cp:lastModifiedBy>
  <cp:revision>2</cp:revision>
  <dcterms:modified xsi:type="dcterms:W3CDTF">2021-03-03T11:51:53Z</dcterms:modified>
</cp:coreProperties>
</file>