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>
        <p:scale>
          <a:sx n="76" d="100"/>
          <a:sy n="76" d="100"/>
        </p:scale>
        <p:origin x="-152" y="-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BDBA107-BDBE-084B-869E-ACB11D1EC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A243AD0-9659-C340-A664-8B1A00DDA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8ABDA19-763C-9240-98FC-0C3B11EF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E45A6AA-2AB6-AF45-87DD-C55394083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F97DECF-D80D-EE48-B25F-78E4A7A0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24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3E47283-6753-F744-A98B-EDB68671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6D799D3-4750-DC4F-B5D3-1C2AB4DAD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3D1FE7E-FD5D-8740-BABC-8AD6F024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E950C03-7F16-0D42-9C0B-3FB15EFF4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9B45CBB-1196-B44E-98EF-91293E527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15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3B0ADC8-7687-E84D-8D2F-CBB2D4DFA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549B1E1-88C9-8B40-BFA5-A234056A1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FE7C01B-2B64-D547-A722-B07F1591F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B252E38-47DB-7242-AD71-525807FF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E33B57C-A14F-254D-B997-FFAAE9E7D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60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E36758E-18FD-B24F-B268-CBA69418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5E9FF49-9A11-F746-BA8F-54131B77E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FB2B350-FA03-1B4A-B756-F60687FA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A1665E5-779F-0B47-8E37-A1A6E79FA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DD63854-0CCE-F440-BB79-77136E8B2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77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E31601B-2236-4248-900C-8F9A8A1BF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0864C70-A688-AC44-B0AA-2D94A4886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A74C064-5886-2C4F-8AA0-A7C39EDE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D6C9C15-E3B8-6F4C-98F0-67507F46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BE95A60-C614-AF43-8793-31C19D7B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34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E5B3D17-1178-1A4C-9596-5F020F75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5F2A80E-7BA5-D641-9D99-588516990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6809AC8-0C1B-6E40-8D74-F1F657F86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E4F5383-4A77-864B-9FE0-578555D8C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2C822FB-3B5B-9D40-B788-59E5D92E6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D214916-43AB-594A-B403-82D182611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219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8B883D5-B484-DB40-9AEA-2347CFC9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1C5C78E1-55F0-B94E-A052-9715581E8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9FD1B4F-9C3E-EB49-A357-13646E2B1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83349A8-4655-1542-AF52-F8E04EB13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17D90D82-552E-7F4D-B9CA-3226D152F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43E7EC8-9F63-F04D-B5DE-86A9BC9D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00A547CB-E5CD-C64F-B7E2-EBF63A47A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9AC6DA96-1E60-6F4C-B17F-94079892E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68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09F2644-BC38-2644-A3F8-B6EFE0298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8F0E630-283E-954C-87D0-9D7F64105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EBD3BE3-3BAD-E747-96D5-E573B9770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4C526709-CD0E-C142-9220-C4B14F7D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83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139602B1-B8CB-2C48-9F0C-F2CBA3622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F93FB25-99DE-4443-8029-F25A119E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7399545E-FB60-3A45-8FB4-B91ED074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86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6D14B91-F108-D542-AE2B-B4DABF13A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55C18BF-2F92-5B40-9F8C-16411BB1F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EB90D236-7B9B-3D46-99A8-56DCDAEEA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25E5C2A-ED74-A34F-B5EC-2E5F2CAB1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0CC610B-379B-BF4A-97AD-44985AD8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05A1F77-BE5F-F24A-ACFA-A1766EE0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98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E390485-2F25-7144-B997-ECCACB48A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1A1C8AB3-5905-C341-99D4-5E2E13E7B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D55E556-D45E-AD49-8F3A-CA9C8B63D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F1C9999-3CA9-DD40-8DA7-F0FFFEC7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24DE438-E0CC-4343-BE8C-59C7D789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CB7F12C-C095-2C40-BB55-F35165451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10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7D1DE75B-4895-3046-95F8-F157AC48E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CDB6049-2E2D-2B45-8DC5-EA1F9E3D2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FF2E70F-12D3-DC4C-B00A-60FFB7F36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27ECE-B8F3-E14D-BFBE-E5F163E0E6B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2999B76-0177-9F4C-B31D-D46A2A130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17E18C2-6D6C-8745-85C8-5E4760B44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D798-A995-4447-98DA-7E6B81B1030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45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78E6192-20FA-C14A-8DBA-D1F65C3BE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544" y="-653885"/>
            <a:ext cx="10489323" cy="2387600"/>
          </a:xfrm>
        </p:spPr>
        <p:txBody>
          <a:bodyPr/>
          <a:lstStyle/>
          <a:p>
            <a:r>
              <a:rPr lang="fr-FR" dirty="0"/>
              <a:t>Suspicion clinique SPA &amp; IRM S.I.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4547141-6FD2-BD4F-897C-EF914A68E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1545" y="2298755"/>
            <a:ext cx="10489324" cy="3397852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39 ans, décrit depuis une vingtaine d’année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Lombalgies par crises inflammatoires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Douleurs du plastron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Episode de gonflement chevilles &amp; </a:t>
            </a:r>
            <a:r>
              <a:rPr lang="fr-FR" dirty="0" err="1"/>
              <a:t>cgenoux</a:t>
            </a:r>
            <a:r>
              <a:rPr lang="fr-FR" dirty="0"/>
              <a:t> (non constatés non ponctionnés)</a:t>
            </a:r>
            <a:br>
              <a:rPr lang="fr-FR" dirty="0"/>
            </a:b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B27 </a:t>
            </a:r>
            <a:r>
              <a:rPr lang="fr-FR" dirty="0" err="1"/>
              <a:t>neg</a:t>
            </a:r>
            <a:r>
              <a:rPr lang="fr-FR" dirty="0"/>
              <a:t> ; </a:t>
            </a:r>
            <a:r>
              <a:rPr lang="fr-FR" dirty="0">
                <a:solidFill>
                  <a:srgbClr val="FF0000"/>
                </a:solidFill>
              </a:rPr>
              <a:t>le </a:t>
            </a:r>
            <a:r>
              <a:rPr lang="fr-FR" dirty="0" err="1">
                <a:solidFill>
                  <a:srgbClr val="FF0000"/>
                </a:solidFill>
              </a:rPr>
              <a:t>pb</a:t>
            </a:r>
            <a:r>
              <a:rPr lang="fr-FR" dirty="0">
                <a:solidFill>
                  <a:srgbClr val="FF0000"/>
                </a:solidFill>
              </a:rPr>
              <a:t> : Allergie vraie AINS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err="1"/>
              <a:t>Rx</a:t>
            </a:r>
            <a:r>
              <a:rPr lang="fr-FR" dirty="0"/>
              <a:t> peu contributives mais avis IRM</a:t>
            </a:r>
            <a:br>
              <a:rPr lang="fr-FR" dirty="0"/>
            </a:b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CAT ? Retient-on lésions s. iliaques ??</a:t>
            </a:r>
          </a:p>
        </p:txBody>
      </p:sp>
    </p:spTree>
    <p:extLst>
      <p:ext uri="{BB962C8B-B14F-4D97-AF65-F5344CB8AC3E}">
        <p14:creationId xmlns:p14="http://schemas.microsoft.com/office/powerpoint/2010/main" val="101711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DPC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Lombalgies et raideur depuis plusieurs années, psoriasis chez une sœur et une nièce</a:t>
            </a:r>
          </a:p>
          <a:p>
            <a:r>
              <a:rPr lang="fr-FR" dirty="0" smtClean="0"/>
              <a:t>IRM des sacro iliaques : présence d’érosions sur la portion non cartilagineuse avec au niveau du rachis lombaire, la présence d’une image postérieure en faveur d’un processus plutôt mécanique</a:t>
            </a:r>
          </a:p>
          <a:p>
            <a:endParaRPr lang="fr-FR" dirty="0"/>
          </a:p>
          <a:p>
            <a:r>
              <a:rPr lang="fr-FR" dirty="0" smtClean="0"/>
              <a:t>CAT :</a:t>
            </a:r>
          </a:p>
          <a:p>
            <a:pPr lvl="1"/>
            <a:r>
              <a:rPr lang="fr-FR" dirty="0" smtClean="0"/>
              <a:t>Test aux anti TNF pendant 3 mois (allergie aux AINS)</a:t>
            </a:r>
          </a:p>
          <a:p>
            <a:pPr lvl="1"/>
            <a:r>
              <a:rPr lang="fr-FR" dirty="0" smtClean="0"/>
              <a:t>TDM des sacro iliaques pour préciser les images évocatrices d’érosion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276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766C025-FFB3-5341-9221-A7D58A694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Avis IRM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20D02B3-1627-844D-A931-90658F7B6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Patiente de 67 ans</a:t>
            </a:r>
          </a:p>
          <a:p>
            <a:r>
              <a:rPr lang="fr-FR" dirty="0"/>
              <a:t>Lombalgies ; </a:t>
            </a:r>
            <a:r>
              <a:rPr lang="fr-FR" dirty="0" err="1"/>
              <a:t>tres</a:t>
            </a:r>
            <a:r>
              <a:rPr lang="fr-FR" dirty="0"/>
              <a:t> bon </a:t>
            </a:r>
            <a:r>
              <a:rPr lang="fr-FR" dirty="0" err="1"/>
              <a:t>etat</a:t>
            </a:r>
            <a:r>
              <a:rPr lang="fr-FR" dirty="0"/>
              <a:t> </a:t>
            </a:r>
            <a:r>
              <a:rPr lang="fr-FR" dirty="0" err="1"/>
              <a:t>general</a:t>
            </a:r>
            <a:r>
              <a:rPr lang="fr-FR" dirty="0"/>
              <a:t>; </a:t>
            </a:r>
            <a:r>
              <a:rPr lang="fr-FR" dirty="0" err="1"/>
              <a:t>atcd</a:t>
            </a:r>
            <a:r>
              <a:rPr lang="fr-FR" dirty="0"/>
              <a:t> </a:t>
            </a:r>
            <a:r>
              <a:rPr lang="fr-FR" dirty="0" err="1"/>
              <a:t>neo</a:t>
            </a:r>
            <a:r>
              <a:rPr lang="fr-FR" dirty="0"/>
              <a:t> sein il y a 10ans en </a:t>
            </a:r>
            <a:r>
              <a:rPr lang="fr-FR" dirty="0" err="1"/>
              <a:t>remission</a:t>
            </a:r>
            <a:r>
              <a:rPr lang="fr-FR" dirty="0"/>
              <a:t> ; pas d’anomalies </a:t>
            </a:r>
            <a:r>
              <a:rPr lang="fr-FR" dirty="0" err="1"/>
              <a:t>biolo</a:t>
            </a:r>
            <a:r>
              <a:rPr lang="fr-FR" dirty="0"/>
              <a:t> (CA15.3 </a:t>
            </a:r>
            <a:r>
              <a:rPr lang="fr-FR" dirty="0" err="1"/>
              <a:t>nd</a:t>
            </a:r>
            <a:r>
              <a:rPr lang="fr-FR" dirty="0"/>
              <a:t>, EPP </a:t>
            </a:r>
            <a:r>
              <a:rPr lang="fr-FR" dirty="0" err="1"/>
              <a:t>nle</a:t>
            </a:r>
            <a:r>
              <a:rPr lang="fr-FR" dirty="0"/>
              <a:t>)</a:t>
            </a:r>
          </a:p>
          <a:p>
            <a:r>
              <a:rPr lang="fr-FR" dirty="0"/>
              <a:t>Tassement « bénin » en sept</a:t>
            </a:r>
          </a:p>
          <a:p>
            <a:r>
              <a:rPr lang="fr-FR" dirty="0"/>
              <a:t>Rachialgies plutôt </a:t>
            </a:r>
            <a:r>
              <a:rPr lang="fr-FR" dirty="0" err="1"/>
              <a:t>mecaniques</a:t>
            </a:r>
            <a:endParaRPr lang="fr-FR" dirty="0"/>
          </a:p>
          <a:p>
            <a:r>
              <a:rPr lang="fr-FR" dirty="0" err="1"/>
              <a:t>Scinti</a:t>
            </a:r>
            <a:r>
              <a:rPr lang="fr-FR" dirty="0"/>
              <a:t> (cpte rendu uniquement) fixations douteuses</a:t>
            </a:r>
          </a:p>
          <a:p>
            <a:r>
              <a:rPr lang="fr-FR" dirty="0"/>
              <a:t>Ci-joint </a:t>
            </a:r>
            <a:r>
              <a:rPr lang="fr-FR" dirty="0" err="1"/>
              <a:t>irm</a:t>
            </a:r>
            <a:r>
              <a:rPr lang="fr-FR" dirty="0"/>
              <a:t> : discussion du compte rendu : angiomes vs </a:t>
            </a:r>
            <a:r>
              <a:rPr lang="fr-FR" dirty="0" err="1"/>
              <a:t>lesions</a:t>
            </a:r>
            <a:r>
              <a:rPr lang="fr-FR" dirty="0"/>
              <a:t> suspectes ?</a:t>
            </a:r>
          </a:p>
        </p:txBody>
      </p:sp>
    </p:spTree>
    <p:extLst>
      <p:ext uri="{BB962C8B-B14F-4D97-AF65-F5344CB8AC3E}">
        <p14:creationId xmlns:p14="http://schemas.microsoft.com/office/powerpoint/2010/main" val="38073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DPC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Scintigraphie osseuse normale</a:t>
            </a:r>
          </a:p>
          <a:p>
            <a:r>
              <a:rPr lang="fr-FR" dirty="0" smtClean="0"/>
              <a:t>IRM du rachis en séquence T1 et T2 : en faveur d’une plage d’infiltration médullaire. Ce ne sont pas des angiomes</a:t>
            </a:r>
          </a:p>
          <a:p>
            <a:r>
              <a:rPr lang="fr-FR" dirty="0" smtClean="0"/>
              <a:t>CAT :</a:t>
            </a:r>
          </a:p>
          <a:p>
            <a:pPr lvl="1"/>
            <a:r>
              <a:rPr lang="fr-FR" dirty="0" smtClean="0"/>
              <a:t>Ratio des chaines légères</a:t>
            </a:r>
          </a:p>
          <a:p>
            <a:pPr lvl="1"/>
            <a:r>
              <a:rPr lang="fr-FR" dirty="0" smtClean="0"/>
              <a:t>Biopsie osseuse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Car 2 hypothèses : </a:t>
            </a:r>
            <a:r>
              <a:rPr lang="fr-FR" dirty="0" err="1" smtClean="0"/>
              <a:t>Myelome</a:t>
            </a:r>
            <a:r>
              <a:rPr lang="fr-FR" dirty="0" smtClean="0"/>
              <a:t> ? Récidive du K du sein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711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186</Words>
  <Application>Microsoft Macintosh PowerPoint</Application>
  <PresentationFormat>Personnalisé</PresentationFormat>
  <Paragraphs>30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Suspicion clinique SPA &amp; IRM S.I.</vt:lpstr>
      <vt:lpstr>Conclusion DPC</vt:lpstr>
      <vt:lpstr>Avis IRM</vt:lpstr>
      <vt:lpstr>Conclusion DPC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 du sternum</dc:title>
  <dc:creator>Pierre Germain</dc:creator>
  <cp:lastModifiedBy>iMac</cp:lastModifiedBy>
  <cp:revision>5</cp:revision>
  <dcterms:created xsi:type="dcterms:W3CDTF">2020-12-21T10:01:27Z</dcterms:created>
  <dcterms:modified xsi:type="dcterms:W3CDTF">2020-12-22T14:31:05Z</dcterms:modified>
</cp:coreProperties>
</file>