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88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40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15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40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39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80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78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90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92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B7EC-F05D-1C47-A908-516962E2ECBE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A2F6-DA93-1545-857B-5984F002CC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10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76149" y="617441"/>
            <a:ext cx="7285212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Mme L</a:t>
            </a:r>
            <a:r>
              <a:rPr lang="mr-IN" dirty="0" smtClean="0"/>
              <a:t>…</a:t>
            </a:r>
            <a:r>
              <a:rPr lang="fr-FR" dirty="0" smtClean="0"/>
              <a:t>51 ans</a:t>
            </a:r>
          </a:p>
          <a:p>
            <a:endParaRPr lang="fr-FR" dirty="0"/>
          </a:p>
          <a:p>
            <a:r>
              <a:rPr lang="fr-FR" dirty="0" smtClean="0"/>
              <a:t>SA </a:t>
            </a:r>
            <a:r>
              <a:rPr lang="fr-FR" dirty="0" err="1" smtClean="0"/>
              <a:t>enthésitique</a:t>
            </a:r>
            <a:endParaRPr lang="fr-FR" dirty="0" smtClean="0"/>
          </a:p>
          <a:p>
            <a:r>
              <a:rPr lang="fr-FR" dirty="0" err="1" smtClean="0"/>
              <a:t>Cosentyx</a:t>
            </a:r>
            <a:r>
              <a:rPr lang="fr-FR" dirty="0" smtClean="0"/>
              <a:t> en 2019 </a:t>
            </a:r>
            <a:r>
              <a:rPr lang="mr-IN" dirty="0" smtClean="0"/>
              <a:t>–</a:t>
            </a:r>
            <a:r>
              <a:rPr lang="fr-FR" dirty="0" smtClean="0"/>
              <a:t> échappement secondaire</a:t>
            </a:r>
          </a:p>
          <a:p>
            <a:r>
              <a:rPr lang="fr-FR" dirty="0" smtClean="0"/>
              <a:t>Relais par </a:t>
            </a:r>
            <a:r>
              <a:rPr lang="fr-FR" dirty="0" err="1" smtClean="0"/>
              <a:t>Cimzia</a:t>
            </a:r>
            <a:r>
              <a:rPr lang="fr-FR" dirty="0" smtClean="0"/>
              <a:t> mars 2020 </a:t>
            </a:r>
            <a:r>
              <a:rPr lang="mr-IN" dirty="0" smtClean="0"/>
              <a:t>–</a:t>
            </a:r>
            <a:r>
              <a:rPr lang="fr-FR" dirty="0" smtClean="0"/>
              <a:t> bonne réponse</a:t>
            </a:r>
          </a:p>
          <a:p>
            <a:endParaRPr lang="fr-FR" dirty="0"/>
          </a:p>
          <a:p>
            <a:r>
              <a:rPr lang="fr-FR" dirty="0" smtClean="0"/>
              <a:t>Bilan bio systématique 17 juillet 2020</a:t>
            </a:r>
          </a:p>
          <a:p>
            <a:r>
              <a:rPr lang="fr-FR" dirty="0" smtClean="0"/>
              <a:t>ASAT 116, ALAT 163, pas de cholestase</a:t>
            </a:r>
          </a:p>
          <a:p>
            <a:r>
              <a:rPr lang="fr-FR" dirty="0" smtClean="0"/>
              <a:t>Contrôle le 30/07 ASAT 153, ALAT 233</a:t>
            </a:r>
          </a:p>
          <a:p>
            <a:r>
              <a:rPr lang="fr-FR" dirty="0" smtClean="0"/>
              <a:t>Dernière injection de </a:t>
            </a:r>
            <a:r>
              <a:rPr lang="fr-FR" dirty="0" err="1" smtClean="0"/>
              <a:t>Cimzia</a:t>
            </a:r>
            <a:r>
              <a:rPr lang="fr-FR" dirty="0" smtClean="0"/>
              <a:t> le 9/07</a:t>
            </a:r>
          </a:p>
          <a:p>
            <a:r>
              <a:rPr lang="fr-FR" dirty="0" smtClean="0"/>
              <a:t>Prise de paracétamol et </a:t>
            </a:r>
            <a:r>
              <a:rPr lang="fr-FR" dirty="0" err="1" smtClean="0"/>
              <a:t>apranax</a:t>
            </a:r>
            <a:r>
              <a:rPr lang="fr-FR" dirty="0" smtClean="0"/>
              <a:t> de façon ponctuel comme de </a:t>
            </a:r>
            <a:r>
              <a:rPr lang="fr-FR" dirty="0" err="1" smtClean="0"/>
              <a:t>nbses</a:t>
            </a:r>
            <a:r>
              <a:rPr lang="fr-FR" dirty="0" smtClean="0"/>
              <a:t> années</a:t>
            </a:r>
          </a:p>
          <a:p>
            <a:endParaRPr lang="fr-FR" dirty="0"/>
          </a:p>
          <a:p>
            <a:r>
              <a:rPr lang="fr-FR" dirty="0" smtClean="0"/>
              <a:t>Bilan complémentaire</a:t>
            </a:r>
          </a:p>
          <a:p>
            <a:r>
              <a:rPr lang="fr-FR" dirty="0" smtClean="0"/>
              <a:t>Éco </a:t>
            </a:r>
            <a:r>
              <a:rPr lang="fr-FR" dirty="0" err="1" smtClean="0"/>
              <a:t>abdo</a:t>
            </a:r>
            <a:r>
              <a:rPr lang="fr-FR" dirty="0" smtClean="0"/>
              <a:t> normale</a:t>
            </a:r>
          </a:p>
          <a:p>
            <a:r>
              <a:rPr lang="fr-FR" dirty="0" smtClean="0"/>
              <a:t>TP 100%</a:t>
            </a:r>
          </a:p>
          <a:p>
            <a:r>
              <a:rPr lang="fr-FR" dirty="0" err="1" smtClean="0"/>
              <a:t>Séro</a:t>
            </a:r>
            <a:r>
              <a:rPr lang="fr-FR" dirty="0" smtClean="0"/>
              <a:t> VHA, VHB, VHC; VHE, EBV, CMV </a:t>
            </a:r>
            <a:r>
              <a:rPr lang="fr-FR" dirty="0" err="1" smtClean="0"/>
              <a:t>nég</a:t>
            </a:r>
            <a:r>
              <a:rPr lang="fr-FR" dirty="0" smtClean="0"/>
              <a:t> ou immunité ancienne</a:t>
            </a:r>
          </a:p>
          <a:p>
            <a:r>
              <a:rPr lang="fr-FR" dirty="0" smtClean="0"/>
              <a:t>Bilan AI négatif (anti LKM1, mitochondrie et mm lisse)</a:t>
            </a:r>
          </a:p>
          <a:p>
            <a:endParaRPr lang="fr-FR" dirty="0"/>
          </a:p>
          <a:p>
            <a:r>
              <a:rPr lang="fr-FR" dirty="0" smtClean="0"/>
              <a:t>PBH aspect d’hépatite AI modérée avec fibrose F1</a:t>
            </a:r>
          </a:p>
          <a:p>
            <a:endParaRPr lang="fr-FR" dirty="0"/>
          </a:p>
          <a:p>
            <a:r>
              <a:rPr lang="fr-FR" dirty="0" smtClean="0"/>
              <a:t>Amélioration spontanée du bilan hépatique en 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97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46707" y="829134"/>
            <a:ext cx="75145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Evolution d’une hépatite médicamenteuse et histologie d’une hépatite AI</a:t>
            </a:r>
          </a:p>
          <a:p>
            <a:endParaRPr lang="fr-FR" dirty="0"/>
          </a:p>
          <a:p>
            <a:pPr marL="285750" indent="-285750">
              <a:buFont typeface="Symbol" charset="0"/>
              <a:buChar char=""/>
            </a:pPr>
            <a:r>
              <a:rPr lang="fr-FR" dirty="0" smtClean="0"/>
              <a:t>Hépatite AI </a:t>
            </a:r>
            <a:r>
              <a:rPr lang="fr-FR" dirty="0" err="1" smtClean="0"/>
              <a:t>like</a:t>
            </a:r>
            <a:r>
              <a:rPr lang="fr-FR" dirty="0" smtClean="0"/>
              <a:t> induite par le CIMZIA</a:t>
            </a:r>
          </a:p>
          <a:p>
            <a:pPr marL="285750" indent="-285750">
              <a:buFont typeface="Symbol" charset="0"/>
              <a:buChar char="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5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82111" y="723287"/>
            <a:ext cx="7902604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Mme M</a:t>
            </a:r>
            <a:r>
              <a:rPr lang="mr-IN" dirty="0" smtClean="0"/>
              <a:t>…</a:t>
            </a:r>
            <a:r>
              <a:rPr lang="fr-FR" dirty="0" smtClean="0"/>
              <a:t> 34 ans</a:t>
            </a:r>
          </a:p>
          <a:p>
            <a:endParaRPr lang="fr-FR" dirty="0"/>
          </a:p>
          <a:p>
            <a:r>
              <a:rPr lang="fr-FR" dirty="0" smtClean="0"/>
              <a:t>PR avec </a:t>
            </a:r>
            <a:r>
              <a:rPr lang="fr-FR" dirty="0" err="1" smtClean="0"/>
              <a:t>Gougerot</a:t>
            </a:r>
            <a:r>
              <a:rPr lang="fr-FR" dirty="0" smtClean="0"/>
              <a:t> </a:t>
            </a:r>
            <a:r>
              <a:rPr lang="fr-FR" dirty="0" err="1" smtClean="0"/>
              <a:t>Sjogren</a:t>
            </a:r>
            <a:r>
              <a:rPr lang="fr-FR" dirty="0" smtClean="0"/>
              <a:t> secondaire depuis 2013</a:t>
            </a:r>
          </a:p>
          <a:p>
            <a:r>
              <a:rPr lang="fr-FR" dirty="0" err="1" smtClean="0"/>
              <a:t>Cimzia</a:t>
            </a:r>
            <a:r>
              <a:rPr lang="fr-FR" dirty="0" smtClean="0"/>
              <a:t> depuis le mois de mars 2020 à mi octobre 2020 en relais du méthotrexate</a:t>
            </a:r>
          </a:p>
          <a:p>
            <a:r>
              <a:rPr lang="fr-FR" dirty="0" smtClean="0"/>
              <a:t>Stop pour échappement et pas de </a:t>
            </a:r>
            <a:r>
              <a:rPr lang="fr-FR" dirty="0" err="1" smtClean="0"/>
              <a:t>ttt</a:t>
            </a:r>
            <a:r>
              <a:rPr lang="fr-FR" dirty="0" smtClean="0"/>
              <a:t> de fond repris à cause de la cytolyse initialement mise sur le compte d’une NASH</a:t>
            </a:r>
          </a:p>
          <a:p>
            <a:r>
              <a:rPr lang="fr-FR" dirty="0" smtClean="0"/>
              <a:t>Cytolyse et cholestase à chaque biologie hebdomadaire il y a environ 3 mois</a:t>
            </a:r>
          </a:p>
          <a:p>
            <a:endParaRPr lang="fr-FR" dirty="0"/>
          </a:p>
          <a:p>
            <a:r>
              <a:rPr lang="fr-FR" dirty="0" smtClean="0"/>
              <a:t>Depuis 3 </a:t>
            </a:r>
            <a:r>
              <a:rPr lang="fr-FR" dirty="0" err="1" smtClean="0"/>
              <a:t>sem</a:t>
            </a:r>
            <a:r>
              <a:rPr lang="fr-FR" dirty="0" smtClean="0"/>
              <a:t>, AEG et douleurs de l’HCD</a:t>
            </a:r>
          </a:p>
          <a:p>
            <a:endParaRPr lang="fr-FR" dirty="0" smtClean="0"/>
          </a:p>
          <a:p>
            <a:r>
              <a:rPr lang="fr-FR" dirty="0" smtClean="0"/>
              <a:t>ASAT 1692, ALAT 1485, PAL 161, GGT 153, TP 74%</a:t>
            </a:r>
            <a:endParaRPr lang="fr-FR" dirty="0"/>
          </a:p>
          <a:p>
            <a:r>
              <a:rPr lang="fr-FR" dirty="0" smtClean="0"/>
              <a:t>Echo </a:t>
            </a:r>
            <a:r>
              <a:rPr lang="fr-FR" dirty="0" err="1" smtClean="0"/>
              <a:t>abdo</a:t>
            </a:r>
            <a:r>
              <a:rPr lang="fr-FR" dirty="0" smtClean="0"/>
              <a:t> normale</a:t>
            </a:r>
          </a:p>
          <a:p>
            <a:r>
              <a:rPr lang="fr-FR" dirty="0" smtClean="0"/>
              <a:t>Sérologie VHA, VHB, VHC, VHE </a:t>
            </a:r>
            <a:r>
              <a:rPr lang="fr-FR" dirty="0" err="1" smtClean="0"/>
              <a:t>nég</a:t>
            </a:r>
            <a:endParaRPr lang="fr-FR" dirty="0" smtClean="0"/>
          </a:p>
          <a:p>
            <a:r>
              <a:rPr lang="fr-FR" dirty="0" smtClean="0"/>
              <a:t>Sérologie EBV, CMV </a:t>
            </a:r>
            <a:r>
              <a:rPr lang="fr-FR" dirty="0" err="1" smtClean="0"/>
              <a:t>nég</a:t>
            </a:r>
            <a:endParaRPr lang="fr-FR" dirty="0" smtClean="0"/>
          </a:p>
          <a:p>
            <a:r>
              <a:rPr lang="fr-FR" dirty="0" err="1" smtClean="0"/>
              <a:t>Séro</a:t>
            </a:r>
            <a:r>
              <a:rPr lang="fr-FR" dirty="0" smtClean="0"/>
              <a:t> HSV </a:t>
            </a:r>
            <a:r>
              <a:rPr lang="fr-FR" dirty="0" err="1" smtClean="0"/>
              <a:t>igM</a:t>
            </a:r>
            <a:r>
              <a:rPr lang="fr-FR" dirty="0" smtClean="0"/>
              <a:t> + PCR HSV </a:t>
            </a:r>
            <a:r>
              <a:rPr lang="fr-FR" dirty="0" err="1" smtClean="0"/>
              <a:t>nég</a:t>
            </a:r>
            <a:endParaRPr lang="fr-FR" dirty="0" smtClean="0"/>
          </a:p>
          <a:p>
            <a:r>
              <a:rPr lang="fr-FR" dirty="0" err="1" smtClean="0"/>
              <a:t>Séro</a:t>
            </a:r>
            <a:r>
              <a:rPr lang="fr-FR" dirty="0" smtClean="0"/>
              <a:t> PVB19 </a:t>
            </a:r>
            <a:r>
              <a:rPr lang="fr-FR" dirty="0" err="1" smtClean="0"/>
              <a:t>IgM</a:t>
            </a:r>
            <a:r>
              <a:rPr lang="fr-FR" dirty="0" smtClean="0"/>
              <a:t> + PCR </a:t>
            </a:r>
            <a:r>
              <a:rPr lang="fr-FR" dirty="0" err="1" smtClean="0"/>
              <a:t>nég</a:t>
            </a:r>
            <a:endParaRPr lang="fr-FR" dirty="0" smtClean="0"/>
          </a:p>
          <a:p>
            <a:r>
              <a:rPr lang="fr-FR" dirty="0" smtClean="0"/>
              <a:t>AAN 1/640 spécificité anti SSA et anti SSB</a:t>
            </a:r>
          </a:p>
          <a:p>
            <a:r>
              <a:rPr lang="fr-FR" dirty="0" smtClean="0"/>
              <a:t>Anti mitochondrie, mm lisse, anti LKM1, anti SLA négatif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903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76149" y="617441"/>
            <a:ext cx="7549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Dégradation avec TP 50% ASAT 2836, ALAT 1713</a:t>
            </a:r>
          </a:p>
          <a:p>
            <a:r>
              <a:rPr lang="fr-FR" dirty="0" smtClean="0"/>
              <a:t>PBH aspect compatible avec une hépatite auto immune ou toxique</a:t>
            </a:r>
          </a:p>
          <a:p>
            <a:endParaRPr lang="fr-FR" dirty="0"/>
          </a:p>
          <a:p>
            <a:r>
              <a:rPr lang="fr-FR" dirty="0" smtClean="0"/>
              <a:t>Début corticothérapie à 1mg/kg/j puis introduction d’</a:t>
            </a:r>
            <a:r>
              <a:rPr lang="fr-FR" dirty="0" err="1" smtClean="0"/>
              <a:t>Imurel</a:t>
            </a:r>
            <a:endParaRPr lang="fr-FR" dirty="0" smtClean="0"/>
          </a:p>
          <a:p>
            <a:r>
              <a:rPr lang="fr-FR" dirty="0" smtClean="0"/>
              <a:t>Et transfert au CHU proche d’un centre de greffe</a:t>
            </a:r>
          </a:p>
          <a:p>
            <a:endParaRPr lang="fr-FR" dirty="0"/>
          </a:p>
          <a:p>
            <a:r>
              <a:rPr lang="fr-FR" dirty="0" smtClean="0"/>
              <a:t>Amélioration sous </a:t>
            </a:r>
            <a:r>
              <a:rPr lang="fr-FR" dirty="0" err="1" smtClean="0"/>
              <a:t>corticoides</a:t>
            </a:r>
            <a:r>
              <a:rPr lang="fr-FR" dirty="0" smtClean="0"/>
              <a:t> avec diminution progressive de la cytolyse et amélioration du TP</a:t>
            </a:r>
          </a:p>
          <a:p>
            <a:endParaRPr lang="fr-FR" dirty="0"/>
          </a:p>
          <a:p>
            <a:r>
              <a:rPr lang="fr-FR" dirty="0" smtClean="0"/>
              <a:t>=&gt; Hépatite AI </a:t>
            </a:r>
            <a:r>
              <a:rPr lang="fr-FR" dirty="0" err="1" smtClean="0"/>
              <a:t>like</a:t>
            </a:r>
            <a:r>
              <a:rPr lang="fr-FR" dirty="0" smtClean="0"/>
              <a:t> induite par </a:t>
            </a:r>
            <a:r>
              <a:rPr lang="fr-FR" smtClean="0"/>
              <a:t>le CIMZIA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90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RCP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Evénement indésirable rare mais connu sous anti TNF, plutôt rapporté avec </a:t>
            </a:r>
            <a:r>
              <a:rPr lang="fr-FR" dirty="0" err="1" smtClean="0"/>
              <a:t>infliximab</a:t>
            </a:r>
            <a:r>
              <a:rPr lang="fr-FR" dirty="0" smtClean="0"/>
              <a:t> et </a:t>
            </a:r>
            <a:r>
              <a:rPr lang="fr-FR" dirty="0" err="1" smtClean="0"/>
              <a:t>adalimumab</a:t>
            </a:r>
            <a:endParaRPr lang="fr-FR" dirty="0" smtClean="0"/>
          </a:p>
          <a:p>
            <a:r>
              <a:rPr lang="fr-FR" dirty="0" smtClean="0"/>
              <a:t>Le bilan auto immun hépatique est négatif mais l’hypothèse émise est une pathologie hépatique auto immune sous jacente, qui évoluerait à bas bruit.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0072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376</Words>
  <Application>Microsoft Macintosh PowerPoint</Application>
  <PresentationFormat>Présentation à l'écran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Discussion RCP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Bertrand</dc:creator>
  <cp:lastModifiedBy>iMac</cp:lastModifiedBy>
  <cp:revision>4</cp:revision>
  <dcterms:created xsi:type="dcterms:W3CDTF">2020-12-10T12:03:59Z</dcterms:created>
  <dcterms:modified xsi:type="dcterms:W3CDTF">2020-12-22T14:29:14Z</dcterms:modified>
</cp:coreProperties>
</file>