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81" d="100"/>
          <a:sy n="81" d="100"/>
        </p:scale>
        <p:origin x="-80" y="-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235E71C-399B-44BE-8FCA-A8E4FAE98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3515875-01C4-40A3-9490-A8E5BDAB1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E421C89-E530-451E-A4FA-C23CAC51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573E946-947C-4544-81C4-2FC7B10C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978D80A-27E4-4076-9947-EAB937B3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03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F031E55-BF9B-4DCA-B925-0CF5748D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D2992E80-6BCE-4BE8-8614-C299BCE97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7C8C042-F4C8-477E-84F7-44132310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F01CFF7-CD32-4FA0-9A32-B2270C88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7425B57-2541-4EB6-9429-83345228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24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AEB6367A-9236-4D8F-A942-794773FE9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D2C5BAF-70DB-4E7D-8D63-18B78ECE5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6C4A9F6-736C-4C02-93AF-9E5DCC37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001FFCC-C822-4452-8F7F-2B9B5054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09FA23F-1F03-4747-AEEE-5A3A1ED4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7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BD79A2A-7733-4830-92CC-FDFCDA71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4E4E162-4914-490D-8D2F-4CF181AC1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8E7BF01-C9AA-4DDA-B380-3BBCE58F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805E8AF-0178-46EF-B3F9-CE9EFA43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16A58AC-CDEB-4953-9376-DFE59F27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2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7D7EA6F-43BD-4A6D-8181-D61A73C5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5ACD412-CFB7-4E01-BFAF-DB1DD6C6E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9A6C013-D719-4799-A3C5-A66C4520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A908BF8-6BB8-462A-B365-2A711537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7F5AD08-13D3-4C4A-9CCC-B286640F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38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3F60878-E58B-4BEC-A452-28321B8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8DD5ADE-74AD-4C9C-ABBC-DB214FAB1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C930080-4D73-434E-8D39-B7F63F343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E5221EF0-FA54-40A5-B896-10F35C73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D9C2425-D36A-45A8-9C63-9DDF2994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D8F823D-9FE3-488A-B3B0-6C726C46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07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2A15CD5-564C-4ECA-BF64-7DBF4F21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7CCCB5A-18AF-4424-940E-2F008121E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B7BCE5E-5452-42CA-A60A-ED3EDF55B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CFF96ADE-FE9F-49DF-9AA7-77E6CB372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E986D6E1-7690-46D5-8676-303F24517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E959B82E-4805-4731-A4DE-A2834BD3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2ABB05B-4938-4B1B-BE82-CF28F2EE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B280F225-2251-485F-9BB5-2770C612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9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13DA00-7EA1-4610-BF2F-F8EAD251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80B10E7-EBED-4AA2-AADE-8CACC8A4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0FA3617-DE1F-46F4-A156-47904348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ABB4CBA8-C9A2-4ACA-B9B8-18B2C536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44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BB0CC324-6800-407B-A1D7-5C43A994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50A1E9E-C2DB-4E15-AC39-CFE6B236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28F9373-54B5-4FA5-90CB-744942C8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05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1D83EE5-5E0A-4F1C-9EAD-402E5894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77E3D1C-61C3-4C1F-B4AC-D133F7A52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D5D65D7-B7E4-48F1-B88F-972CF92D5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2C27A24-A7D3-437E-8AB0-F2B94D21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64E84CF-AD60-4F68-AED5-9FF7E580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F2CCBB8-A2EA-490F-BDCE-0330D630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8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6C2D1E6-1DE3-4FF6-BE1C-79DAEBBA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1AFD2AA0-1F6A-4E38-8A2C-CB5DA01F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8680ED3-33E9-43BD-B1E4-DD7351A6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25F2BD2-999E-4F27-A680-3D3A3E16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7D7CB35-59F7-43FD-9554-DC3782F7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8DCACCD-BFA0-4437-9D61-3C99FE51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85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46B5116A-B2FE-49D9-80A5-6C7E8B3C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A9DA44B-4879-4223-A09F-C479AD745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ECBDD92-38D8-4F59-963A-71054A94A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EC5B-863E-430A-8ED1-74CF06476C9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C6192C6-BFCC-4D5E-8096-285128325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0B410CB-61F1-4B49-9196-87586BE77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E4AA-1AFA-4D6D-B03E-17A0AC9F4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85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7B9EAC5-E324-49BC-AF61-608A7A081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Mr S. </a:t>
            </a:r>
            <a:br>
              <a:rPr lang="fr-FR" dirty="0"/>
            </a:br>
            <a:r>
              <a:rPr lang="fr-FR" dirty="0"/>
              <a:t>52 ans</a:t>
            </a:r>
          </a:p>
        </p:txBody>
      </p:sp>
    </p:spTree>
    <p:extLst>
      <p:ext uri="{BB962C8B-B14F-4D97-AF65-F5344CB8AC3E}">
        <p14:creationId xmlns:p14="http://schemas.microsoft.com/office/powerpoint/2010/main" val="46822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AAEB4B4-E54C-4563-A09A-B3AF28C9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/>
          <a:lstStyle/>
          <a:p>
            <a:r>
              <a:rPr lang="fr-FR" dirty="0"/>
              <a:t>Traitements:</a:t>
            </a:r>
          </a:p>
          <a:p>
            <a:pPr lvl="1"/>
            <a:r>
              <a:rPr lang="fr-FR" dirty="0"/>
              <a:t>Colchicine pdt 10 jours: 0 effet</a:t>
            </a:r>
          </a:p>
          <a:p>
            <a:pPr lvl="1"/>
            <a:r>
              <a:rPr lang="fr-FR" dirty="0"/>
              <a:t>AINS : +/-</a:t>
            </a:r>
          </a:p>
          <a:p>
            <a:pPr lvl="1"/>
            <a:r>
              <a:rPr lang="fr-FR" dirty="0"/>
              <a:t>Cure CTC: amélioration 70%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Goutte?  </a:t>
            </a:r>
            <a:r>
              <a:rPr lang="fr-FR" dirty="0" err="1"/>
              <a:t>Adenuric</a:t>
            </a:r>
            <a:r>
              <a:rPr lang="fr-FR" dirty="0"/>
              <a:t> 80 : </a:t>
            </a:r>
          </a:p>
          <a:p>
            <a:pPr lvl="2"/>
            <a:r>
              <a:rPr lang="fr-FR" dirty="0"/>
              <a:t>bio: acide urique 37 mg/l, VS 12, CRP </a:t>
            </a:r>
            <a:r>
              <a:rPr lang="fr-FR" dirty="0" err="1"/>
              <a:t>inf</a:t>
            </a:r>
            <a:r>
              <a:rPr lang="fr-FR" dirty="0"/>
              <a:t> 4</a:t>
            </a:r>
          </a:p>
          <a:p>
            <a:pPr lvl="2"/>
            <a:r>
              <a:rPr lang="fr-FR" dirty="0"/>
              <a:t>Mais pas d’amélioration clinique</a:t>
            </a:r>
          </a:p>
          <a:p>
            <a:pPr marL="914400" lvl="2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Hypothèse? </a:t>
            </a:r>
          </a:p>
          <a:p>
            <a:pPr marL="0" indent="0">
              <a:buNone/>
            </a:pPr>
            <a:r>
              <a:rPr lang="fr-FR" dirty="0"/>
              <a:t>	RIC débutant non étiqueté? </a:t>
            </a:r>
            <a:r>
              <a:rPr lang="fr-FR" dirty="0" err="1"/>
              <a:t>Infilt</a:t>
            </a:r>
            <a:r>
              <a:rPr lang="fr-FR" dirty="0"/>
              <a:t> ou MTX?</a:t>
            </a:r>
          </a:p>
          <a:p>
            <a:pPr marL="0" indent="0">
              <a:buNone/>
            </a:pPr>
            <a:r>
              <a:rPr lang="fr-FR" dirty="0"/>
              <a:t>            Infectieux? Biopsie? 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42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RCP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Synovite isolée depuis plusieurs mois</a:t>
            </a:r>
          </a:p>
          <a:p>
            <a:r>
              <a:rPr lang="fr-FR" dirty="0" smtClean="0"/>
              <a:t>IRM : pas d’ostéite, ni </a:t>
            </a:r>
            <a:r>
              <a:rPr lang="fr-FR" dirty="0" err="1" smtClean="0"/>
              <a:t>osteo</a:t>
            </a:r>
            <a:r>
              <a:rPr lang="fr-FR" dirty="0" smtClean="0"/>
              <a:t> arthrite, synovite inflammatoire isolée</a:t>
            </a:r>
          </a:p>
          <a:p>
            <a:r>
              <a:rPr lang="fr-FR" dirty="0" smtClean="0"/>
              <a:t>Quel diagnostic ?</a:t>
            </a:r>
          </a:p>
          <a:p>
            <a:pPr lvl="1"/>
            <a:r>
              <a:rPr lang="fr-FR" dirty="0" smtClean="0"/>
              <a:t>Faire un TDM pour éliminer un ostéome </a:t>
            </a:r>
            <a:r>
              <a:rPr lang="fr-FR" dirty="0" err="1" smtClean="0"/>
              <a:t>ostéoïde</a:t>
            </a:r>
            <a:endParaRPr lang="fr-FR" dirty="0" smtClean="0"/>
          </a:p>
          <a:p>
            <a:pPr lvl="1"/>
            <a:r>
              <a:rPr lang="fr-FR" dirty="0" smtClean="0"/>
              <a:t>Ce n’est pas une goutte</a:t>
            </a:r>
          </a:p>
          <a:p>
            <a:pPr lvl="1"/>
            <a:r>
              <a:rPr lang="fr-FR" dirty="0" smtClean="0"/>
              <a:t>Peu de risque pour une infection car pas d’ostéo arthrite, pas d’atteinte des gaines des fléchisseurs. L’atteinte est seulement articulaire, pas de notion de plaie.</a:t>
            </a:r>
          </a:p>
          <a:p>
            <a:r>
              <a:rPr lang="fr-FR" dirty="0" smtClean="0"/>
              <a:t>Si le TDM est normal, alors hypothèse d’un RIC et proposition de réalisation d’une infiltration locale</a:t>
            </a:r>
          </a:p>
        </p:txBody>
      </p:sp>
    </p:spTree>
    <p:extLst>
      <p:ext uri="{BB962C8B-B14F-4D97-AF65-F5344CB8AC3E}">
        <p14:creationId xmlns:p14="http://schemas.microsoft.com/office/powerpoint/2010/main" val="39857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48F096A-4FE0-4C6D-AD96-403A66AB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350"/>
            <a:ext cx="10515600" cy="5662613"/>
          </a:xfrm>
        </p:spPr>
        <p:txBody>
          <a:bodyPr/>
          <a:lstStyle/>
          <a:p>
            <a:r>
              <a:rPr lang="fr-FR" dirty="0"/>
              <a:t>Depuis janvier 2020: synovite IPP index gauche</a:t>
            </a:r>
          </a:p>
          <a:p>
            <a:r>
              <a:rPr lang="fr-FR" dirty="0"/>
              <a:t>Pas de FD, pas de traumatisme, pas de contexte infectieux</a:t>
            </a:r>
          </a:p>
          <a:p>
            <a:endParaRPr lang="fr-FR" dirty="0"/>
          </a:p>
          <a:p>
            <a:r>
              <a:rPr lang="fr-FR" dirty="0"/>
              <a:t>Pas d’ATCD perso</a:t>
            </a:r>
          </a:p>
          <a:p>
            <a:r>
              <a:rPr lang="fr-FR" dirty="0"/>
              <a:t>ATCD familiaux de goutte père et frère</a:t>
            </a:r>
          </a:p>
          <a:p>
            <a:r>
              <a:rPr lang="fr-FR" dirty="0"/>
              <a:t>Pas d’argument pour RIC</a:t>
            </a:r>
          </a:p>
          <a:p>
            <a:endParaRPr lang="fr-FR" dirty="0"/>
          </a:p>
          <a:p>
            <a:r>
              <a:rPr lang="fr-FR" dirty="0"/>
              <a:t>Synovite isolée IPP 2</a:t>
            </a:r>
          </a:p>
          <a:p>
            <a:r>
              <a:rPr lang="fr-FR" dirty="0"/>
              <a:t>Pas de lésions cutanées</a:t>
            </a:r>
          </a:p>
          <a:p>
            <a:endParaRPr lang="fr-FR" dirty="0"/>
          </a:p>
          <a:p>
            <a:r>
              <a:rPr lang="fr-FR" dirty="0"/>
              <a:t>Echo: synovite doppler ++ IPP, pas de ténosynovite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92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DCBC2AA7-7AA8-4C43-B545-C491FCF5D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597"/>
            <a:ext cx="4838104" cy="6450806"/>
          </a:xfrm>
        </p:spPr>
      </p:pic>
      <p:pic>
        <p:nvPicPr>
          <p:cNvPr id="1028" name="Picture 4" descr="Aperçu de l’image">
            <a:extLst>
              <a:ext uri="{FF2B5EF4-FFF2-40B4-BE49-F238E27FC236}">
                <a16:creationId xmlns="" xmlns:a16="http://schemas.microsoft.com/office/drawing/2014/main" id="{50C9FFC3-7C72-4E09-B515-E1915E2ED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"/>
          <a:stretch/>
        </p:blipFill>
        <p:spPr bwMode="auto">
          <a:xfrm>
            <a:off x="711994" y="289322"/>
            <a:ext cx="4932759" cy="62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6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CB7A446-7797-463E-AE45-8CD648014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775"/>
            <a:ext cx="10515600" cy="5691188"/>
          </a:xfrm>
        </p:spPr>
        <p:txBody>
          <a:bodyPr/>
          <a:lstStyle/>
          <a:p>
            <a:r>
              <a:rPr lang="fr-FR" dirty="0"/>
              <a:t>Radios pieds, rachis, SI: normales</a:t>
            </a:r>
          </a:p>
          <a:p>
            <a:endParaRPr lang="fr-FR" dirty="0"/>
          </a:p>
          <a:p>
            <a:r>
              <a:rPr lang="fr-FR" dirty="0"/>
              <a:t>Bio: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NFS normale</a:t>
            </a:r>
          </a:p>
          <a:p>
            <a:pPr lvl="1"/>
            <a:r>
              <a:rPr lang="fr-FR" b="1" dirty="0"/>
              <a:t>VS 39, CRP 29 mg/l</a:t>
            </a:r>
          </a:p>
          <a:p>
            <a:pPr lvl="1"/>
            <a:r>
              <a:rPr lang="fr-FR" b="1" dirty="0"/>
              <a:t>Acide urique (depuis </a:t>
            </a:r>
            <a:r>
              <a:rPr lang="fr-FR" b="1" dirty="0" err="1"/>
              <a:t>dec</a:t>
            </a:r>
            <a:r>
              <a:rPr lang="fr-FR" b="1" dirty="0"/>
              <a:t> 2019): 82, 74, 76 mg/l</a:t>
            </a:r>
          </a:p>
          <a:p>
            <a:pPr lvl="1"/>
            <a:r>
              <a:rPr lang="fr-FR" dirty="0"/>
              <a:t>FR, anti CCP, FAN négatifs</a:t>
            </a:r>
          </a:p>
          <a:p>
            <a:pPr lvl="1"/>
            <a:r>
              <a:rPr lang="fr-FR" dirty="0"/>
              <a:t>HLA B27 </a:t>
            </a:r>
            <a:r>
              <a:rPr lang="fr-FR" dirty="0" err="1"/>
              <a:t>neg</a:t>
            </a:r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02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9DB8BBC-84A9-418A-AF3A-DA0E33871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875"/>
            <a:ext cx="10515600" cy="5653088"/>
          </a:xfrm>
        </p:spPr>
        <p:txBody>
          <a:bodyPr/>
          <a:lstStyle/>
          <a:p>
            <a:r>
              <a:rPr lang="fr-FR" dirty="0"/>
              <a:t>IRM: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</p:txBody>
      </p:sp>
      <p:pic>
        <p:nvPicPr>
          <p:cNvPr id="2050" name="Picture 2" descr="Aperçu de l’image">
            <a:extLst>
              <a:ext uri="{FF2B5EF4-FFF2-40B4-BE49-F238E27FC236}">
                <a16:creationId xmlns="" xmlns:a16="http://schemas.microsoft.com/office/drawing/2014/main" id="{83D47CFF-5403-4E31-9117-922298D1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09650"/>
            <a:ext cx="4205349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erçu de l’image">
            <a:extLst>
              <a:ext uri="{FF2B5EF4-FFF2-40B4-BE49-F238E27FC236}">
                <a16:creationId xmlns="" xmlns:a16="http://schemas.microsoft.com/office/drawing/2014/main" id="{D500B44B-8C79-466C-9985-1E547709F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/>
          <a:stretch/>
        </p:blipFill>
        <p:spPr bwMode="auto">
          <a:xfrm>
            <a:off x="4976811" y="162160"/>
            <a:ext cx="6043613" cy="656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5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erçu de l’image">
            <a:extLst>
              <a:ext uri="{FF2B5EF4-FFF2-40B4-BE49-F238E27FC236}">
                <a16:creationId xmlns="" xmlns:a16="http://schemas.microsoft.com/office/drawing/2014/main" id="{A5DAC8E6-C592-4D6C-9AF7-C5C63C92CD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/>
          <a:stretch/>
        </p:blipFill>
        <p:spPr bwMode="auto">
          <a:xfrm>
            <a:off x="331565" y="133350"/>
            <a:ext cx="335461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perçu de l’image">
            <a:extLst>
              <a:ext uri="{FF2B5EF4-FFF2-40B4-BE49-F238E27FC236}">
                <a16:creationId xmlns="" xmlns:a16="http://schemas.microsoft.com/office/drawing/2014/main" id="{06EF5104-E86A-4277-8457-FA4BB381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33350"/>
            <a:ext cx="7200899" cy="30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perçu de l’image">
            <a:extLst>
              <a:ext uri="{FF2B5EF4-FFF2-40B4-BE49-F238E27FC236}">
                <a16:creationId xmlns="" xmlns:a16="http://schemas.microsoft.com/office/drawing/2014/main" id="{F5A426FE-02AC-4ADA-805A-428CEB6A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30344"/>
            <a:ext cx="7200899" cy="34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8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perçu de l’image">
            <a:extLst>
              <a:ext uri="{FF2B5EF4-FFF2-40B4-BE49-F238E27FC236}">
                <a16:creationId xmlns="" xmlns:a16="http://schemas.microsoft.com/office/drawing/2014/main" id="{B54C5974-B76E-46DA-9ECA-419A1EB484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/>
          <a:stretch/>
        </p:blipFill>
        <p:spPr bwMode="auto">
          <a:xfrm>
            <a:off x="1671637" y="1181100"/>
            <a:ext cx="8478066" cy="34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0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68F675F-44CF-4C86-B26F-FE45A3ABB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Aperçu de l’image">
            <a:extLst>
              <a:ext uri="{FF2B5EF4-FFF2-40B4-BE49-F238E27FC236}">
                <a16:creationId xmlns="" xmlns:a16="http://schemas.microsoft.com/office/drawing/2014/main" id="{FBC4AAF8-D23C-46E5-9D89-1B7D1D70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1" y="777705"/>
            <a:ext cx="10605179" cy="53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2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2C9B77-E280-42F2-887F-BF0B2C63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Aperçu de l’image">
            <a:extLst>
              <a:ext uri="{FF2B5EF4-FFF2-40B4-BE49-F238E27FC236}">
                <a16:creationId xmlns="" xmlns:a16="http://schemas.microsoft.com/office/drawing/2014/main" id="{D5B27773-09EE-4A8C-83AE-B945D66A8F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/>
          <a:stretch/>
        </p:blipFill>
        <p:spPr bwMode="auto">
          <a:xfrm>
            <a:off x="123825" y="1177925"/>
            <a:ext cx="28903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erçu de l’image">
            <a:extLst>
              <a:ext uri="{FF2B5EF4-FFF2-40B4-BE49-F238E27FC236}">
                <a16:creationId xmlns="" xmlns:a16="http://schemas.microsoft.com/office/drawing/2014/main" id="{E7689032-B771-4D43-A037-35D0C7FE1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156" r="-4680" b="-156"/>
          <a:stretch/>
        </p:blipFill>
        <p:spPr bwMode="auto">
          <a:xfrm>
            <a:off x="3370262" y="399636"/>
            <a:ext cx="8955087" cy="609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538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232</Words>
  <Application>Microsoft Macintosh PowerPoint</Application>
  <PresentationFormat>Personnalisé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Mr S.  52 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RCP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S.  52 ans</dc:title>
  <dc:creator>alban gautron</dc:creator>
  <cp:lastModifiedBy>iMac</cp:lastModifiedBy>
  <cp:revision>7</cp:revision>
  <dcterms:created xsi:type="dcterms:W3CDTF">2020-12-10T09:15:27Z</dcterms:created>
  <dcterms:modified xsi:type="dcterms:W3CDTF">2020-12-22T14:28:09Z</dcterms:modified>
</cp:coreProperties>
</file>