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80" y="-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44759A2-180C-4D21-84D2-AE6B0E8DD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07A715C-E11B-4E0F-8C71-7F8B7BC78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B36D64B-2D37-4BE0-83DD-80C33654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30B8A11-3710-4F41-9837-2A12A6EA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8878CC6-9436-4F5A-A187-A1CB2B2F0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568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983BF07-B97A-49D8-8EFE-DF1A11EA1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88669ADD-3AE3-4296-B29D-AE2862496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FBA415D6-C20A-48C4-8A7F-89E01754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7AD46BB-E28C-4D7C-B493-3F495244A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E59FDC1-1F70-491F-818A-621D39E83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32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B03FC77B-12D7-4C9C-ABB2-E5982500A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0D5FAC70-3E65-4A8B-8D4B-2A74D3B95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440D30E-A331-4924-A136-D3987AF5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86C8663-5F01-4C45-8184-C79F99E6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A23BB92-00A8-4752-B816-A3847E89C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03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EE028B0-E189-4D81-9F54-7EBF2173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3D46075-8A78-4C56-95BE-8EA04361D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7C2A992-35D1-40DC-A629-F3FECCEC0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09C3106-6AD3-4B0F-AFE4-97127BF9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8CC5B69-A661-47D9-879C-BE1CD6C1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21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B8D2715-B96F-4D10-9CE1-6838C975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A8B304A8-E3EB-4BFC-89B9-18A7DC1F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86F230E7-D420-4C2C-B79A-2CE1E01F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10FCECBF-3485-41D4-A130-A23DAA39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E99A446-5A56-476D-97FB-303994EA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42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A6B887E-5E4E-4A10-A98F-86102209E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21AF85C-91E2-4642-8028-62635FE321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B93DE3D-8488-4A54-9CF1-03B36537CE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389B06BC-C371-4D0F-B816-A778526BB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AD038D6C-7C4E-4998-B42B-2E4C3CBA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9183D55-862E-4CE7-B75B-941A5996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50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4117251-295A-4AAE-9AF5-AA442713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7D411F06-94A0-4E91-8A89-173D955CF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8303ACD-9EC7-4DDF-AA00-1C40D799B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37FFF635-B040-40FE-BF20-BE6D229D6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8861522E-0030-4A42-A9C9-607C0D547A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FB5F3F42-C5A9-4D49-BDD0-91AB2F6B2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D57CE9B7-D75F-4798-8CD3-3FCAC936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1828A092-D92F-4D3B-8231-87313821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8591EE9-A6CB-454C-B6DC-4ACC2093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F2AA9D29-A35B-4974-9402-E53B85CF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FD61348-0156-4ED9-9594-F0CC6EBF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270CAD24-A79A-49B2-A9A6-5E53DB75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113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C23F1F14-C064-4F72-A6BB-9DE608C71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2CAF79E2-27EE-4EC1-9A96-8BDE77B6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38EDFCAE-5255-4DA6-A5ED-917B3F61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48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5A7DB97-D41E-4077-8F08-A573A590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9AEB253-1D26-4A70-8FAD-94CAD66CD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95AC4A8F-D4C8-4977-803C-808B4BAEB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9C9A9CB-652B-4472-B48F-9B7F88A8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71225F7-C13D-465E-B233-D7194C8B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A83B5665-3B40-4E67-9A85-C600BA1B0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6304B65-3950-4609-A91F-6C1B8ABED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5F5F6988-EE3B-4E81-9BA2-F1FC01764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8DB5E34-3D0E-4AED-948A-E16226862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12693B5-1F03-45C1-8B9A-9E06D3CBD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3D4EFC6-3400-430C-A73F-4F9B2A69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D03B6BC4-AF6C-4234-B394-EF3218E4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46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496FBC44-3E5A-4B80-B6E0-A481AF38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393B5DD1-765C-41D6-9FCB-C8718AEA4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98B82B5-00FA-4523-BF13-36B119E6D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96D6B-FACB-42C7-BDB9-0267F8405EDD}" type="datetimeFigureOut">
              <a:rPr lang="fr-FR" smtClean="0"/>
              <a:t>22/12/20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B12BA7D-F6F5-4CEA-9CE2-38A2498CF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FF5AAF5-F1A6-4421-BCB6-3E9ADB922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84F1-F124-49F0-A595-8DEADFA2E5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402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0EA3AFA-FF57-43AC-AAB6-C3B31BF9A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Réunion dossiers</a:t>
            </a:r>
            <a:br>
              <a:rPr lang="fr-FR" dirty="0"/>
            </a:br>
            <a:r>
              <a:rPr lang="fr-FR" dirty="0"/>
              <a:t>10/12/2020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7BAFA290-00B6-4300-8177-8737F06915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Matthieu Lavielle</a:t>
            </a:r>
          </a:p>
        </p:txBody>
      </p:sp>
    </p:spTree>
    <p:extLst>
      <p:ext uri="{BB962C8B-B14F-4D97-AF65-F5344CB8AC3E}">
        <p14:creationId xmlns:p14="http://schemas.microsoft.com/office/powerpoint/2010/main" val="2305552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3DF43AB-088E-426F-B539-2D5523BD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Problème actuel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EE653E69-B074-410E-A35F-4EDA0788A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Atteinte poignet D et </a:t>
            </a:r>
            <a:r>
              <a:rPr lang="fr-FR" dirty="0" err="1"/>
              <a:t>pustulose</a:t>
            </a:r>
            <a:r>
              <a:rPr lang="fr-FR" dirty="0"/>
              <a:t> contrôlées par </a:t>
            </a:r>
            <a:r>
              <a:rPr lang="fr-FR" dirty="0" err="1"/>
              <a:t>metho</a:t>
            </a:r>
            <a:endParaRPr lang="fr-FR" dirty="0"/>
          </a:p>
          <a:p>
            <a:r>
              <a:rPr lang="fr-FR" dirty="0"/>
              <a:t>Dépendante du </a:t>
            </a:r>
            <a:r>
              <a:rPr lang="fr-FR" dirty="0" err="1"/>
              <a:t>Biprofenid</a:t>
            </a:r>
            <a:r>
              <a:rPr lang="fr-FR" dirty="0"/>
              <a:t> pour l’atteinte axiale </a:t>
            </a:r>
          </a:p>
          <a:p>
            <a:r>
              <a:rPr lang="fr-FR" dirty="0"/>
              <a:t>Pas de </a:t>
            </a:r>
            <a:r>
              <a:rPr lang="fr-FR" dirty="0" err="1"/>
              <a:t>sd</a:t>
            </a:r>
            <a:r>
              <a:rPr lang="fr-FR" dirty="0"/>
              <a:t> inflammatoire biologique</a:t>
            </a:r>
          </a:p>
          <a:p>
            <a:r>
              <a:rPr lang="fr-FR" dirty="0"/>
              <a:t>MGUS stable, nouveau bilan exhaustif en juillet: </a:t>
            </a:r>
            <a:r>
              <a:rPr lang="fr-FR" dirty="0" err="1"/>
              <a:t>myélo</a:t>
            </a:r>
            <a:r>
              <a:rPr lang="fr-FR" dirty="0"/>
              <a:t> 8% de plasmocytes , IRM corps entier: normal </a:t>
            </a:r>
            <a:r>
              <a:rPr lang="fr-FR" dirty="0">
                <a:sym typeface="Wingdings" panose="05000000000000000000" pitchFamily="2" charset="2"/>
              </a:rPr>
              <a:t> poursuite surveillance</a:t>
            </a:r>
            <a:endParaRPr lang="fr-FR" dirty="0"/>
          </a:p>
          <a:p>
            <a:endParaRPr lang="fr-FR" dirty="0"/>
          </a:p>
          <a:p>
            <a:r>
              <a:rPr lang="fr-FR" dirty="0"/>
              <a:t>Biothérapie (</a:t>
            </a:r>
            <a:r>
              <a:rPr lang="fr-FR" dirty="0" err="1"/>
              <a:t>antiTNF</a:t>
            </a:r>
            <a:r>
              <a:rPr lang="fr-FR" dirty="0"/>
              <a:t> ou antiIL17) pour épargne AINS ?</a:t>
            </a:r>
          </a:p>
        </p:txBody>
      </p:sp>
    </p:spTree>
    <p:extLst>
      <p:ext uri="{BB962C8B-B14F-4D97-AF65-F5344CB8AC3E}">
        <p14:creationId xmlns:p14="http://schemas.microsoft.com/office/powerpoint/2010/main" val="89310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 RCP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Mme B présente des lésions de spondylite inflammatoire au vu de l’IRM avec un infiltrat non négligeable de plasmocytes sur le </a:t>
            </a:r>
            <a:r>
              <a:rPr lang="fr-FR" dirty="0" err="1" smtClean="0"/>
              <a:t>myelogramme</a:t>
            </a:r>
            <a:r>
              <a:rPr lang="fr-FR" dirty="0" smtClean="0"/>
              <a:t>…méfiance, probable </a:t>
            </a:r>
            <a:r>
              <a:rPr lang="fr-FR" dirty="0" err="1" smtClean="0"/>
              <a:t>myelome</a:t>
            </a:r>
            <a:r>
              <a:rPr lang="fr-FR" dirty="0" smtClean="0"/>
              <a:t> (indolent ?).</a:t>
            </a:r>
          </a:p>
          <a:p>
            <a:r>
              <a:rPr lang="fr-FR" dirty="0" smtClean="0"/>
              <a:t>Dans la littérature, des cas cliniques sont décrits, dans lesquels des RIC étaient satellites de </a:t>
            </a:r>
            <a:r>
              <a:rPr lang="fr-FR" dirty="0" err="1" smtClean="0"/>
              <a:t>myelome</a:t>
            </a:r>
            <a:r>
              <a:rPr lang="fr-FR" dirty="0" smtClean="0"/>
              <a:t>. Le traitement du </a:t>
            </a:r>
            <a:r>
              <a:rPr lang="fr-FR" dirty="0" err="1" smtClean="0"/>
              <a:t>myelome</a:t>
            </a:r>
            <a:r>
              <a:rPr lang="fr-FR" dirty="0" smtClean="0"/>
              <a:t> a permis la rémission du RIC.</a:t>
            </a:r>
          </a:p>
          <a:p>
            <a:r>
              <a:rPr lang="fr-FR" dirty="0" smtClean="0"/>
              <a:t>Sur le plan thérapeutique :</a:t>
            </a:r>
          </a:p>
          <a:p>
            <a:pPr marL="0" indent="0">
              <a:buNone/>
            </a:pPr>
            <a:r>
              <a:rPr lang="fr-FR" dirty="0" smtClean="0"/>
              <a:t>	-anti TNF : pas de CI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-anti IL17 : pas de donnée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</a:t>
            </a:r>
            <a:r>
              <a:rPr lang="fr-FR" dirty="0" err="1" smtClean="0"/>
              <a:t>inhib</a:t>
            </a:r>
            <a:r>
              <a:rPr lang="fr-FR" dirty="0" smtClean="0"/>
              <a:t> de JAK : expérience de diminution, voire négativation du pic monoclonal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20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11171F04-D779-40A6-AA1B-FB901891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Mme B 54 ans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0C4F8697-36C3-4977-B65D-21709CE65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ATCD:</a:t>
            </a:r>
          </a:p>
          <a:p>
            <a:pPr lvl="1"/>
            <a:r>
              <a:rPr lang="fr-FR" dirty="0"/>
              <a:t>Cervicarthrose</a:t>
            </a:r>
          </a:p>
          <a:p>
            <a:pPr lvl="1"/>
            <a:r>
              <a:rPr lang="fr-FR" dirty="0"/>
              <a:t>MGUS IgG Kappa découverte en 2019 dans le bilan de rachialgies inflammatoires 13 g/L (Bilan complet en 2019 et 2020 à Bergonié : Pas de critère CRAB, Pas d’argument pour un myélome </a:t>
            </a:r>
            <a:r>
              <a:rPr lang="fr-FR" dirty="0">
                <a:sym typeface="Wingdings" panose="05000000000000000000" pitchFamily="2" charset="2"/>
              </a:rPr>
              <a:t> surveillance) </a:t>
            </a:r>
          </a:p>
          <a:p>
            <a:pPr marL="457200" lvl="1" indent="0">
              <a:buNone/>
            </a:pPr>
            <a:r>
              <a:rPr lang="fr-FR" dirty="0">
                <a:sym typeface="Wingdings" panose="05000000000000000000" pitchFamily="2" charset="2"/>
              </a:rPr>
              <a:t>	dernièrement 15 g/L stable depuis plusieurs mois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369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AF8A44A-A333-4753-B3D3-D75EB9E41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HDM: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40CF070-1118-4282-BDE3-2FA1D8B92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Courant 2019: premier épisode de </a:t>
            </a:r>
            <a:r>
              <a:rPr lang="fr-FR" dirty="0" err="1"/>
              <a:t>monoarthrite</a:t>
            </a:r>
            <a:r>
              <a:rPr lang="fr-FR" dirty="0"/>
              <a:t> du poignet D résolutif sous AINS, pas de signe </a:t>
            </a:r>
            <a:r>
              <a:rPr lang="fr-FR" dirty="0" err="1"/>
              <a:t>extraarticulaire</a:t>
            </a:r>
            <a:endParaRPr lang="fr-FR" dirty="0"/>
          </a:p>
          <a:p>
            <a:r>
              <a:rPr lang="fr-FR" dirty="0"/>
              <a:t>Récidive en octobre 2019: </a:t>
            </a:r>
          </a:p>
          <a:p>
            <a:pPr lvl="1"/>
            <a:r>
              <a:rPr lang="fr-FR" dirty="0" err="1"/>
              <a:t>Sd</a:t>
            </a:r>
            <a:r>
              <a:rPr lang="fr-FR" dirty="0"/>
              <a:t> inflammatoire biologique CRP 17 mg/L</a:t>
            </a:r>
          </a:p>
          <a:p>
            <a:pPr lvl="1"/>
            <a:r>
              <a:rPr lang="fr-FR" dirty="0"/>
              <a:t>Acide urique normal</a:t>
            </a:r>
          </a:p>
          <a:p>
            <a:pPr lvl="1"/>
            <a:r>
              <a:rPr lang="fr-FR" dirty="0" err="1"/>
              <a:t>Immuno</a:t>
            </a:r>
            <a:r>
              <a:rPr lang="fr-FR" dirty="0"/>
              <a:t> négative</a:t>
            </a:r>
          </a:p>
          <a:p>
            <a:pPr lvl="1"/>
            <a:r>
              <a:rPr lang="fr-FR" dirty="0"/>
              <a:t>Radios: normales, pas de CCA</a:t>
            </a:r>
          </a:p>
          <a:p>
            <a:r>
              <a:rPr lang="fr-FR" dirty="0"/>
              <a:t>Quelques semaines après, poussée de </a:t>
            </a:r>
            <a:r>
              <a:rPr lang="fr-FR" dirty="0" err="1"/>
              <a:t>pustulose</a:t>
            </a:r>
            <a:r>
              <a:rPr lang="fr-FR" dirty="0"/>
              <a:t> palmaire bilatérale</a:t>
            </a:r>
          </a:p>
          <a:p>
            <a:r>
              <a:rPr lang="fr-FR" dirty="0"/>
              <a:t>Infiltration CTC poignet D et début MTX PO 15 mg/</a:t>
            </a:r>
            <a:r>
              <a:rPr lang="fr-FR" dirty="0" err="1"/>
              <a:t>sem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6909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A048CBD-DD50-43B4-87D9-3599EED9C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HDM (2)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ECD43947-55AC-471E-A06A-7C861FB1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Début 2020: </a:t>
            </a:r>
            <a:r>
              <a:rPr lang="fr-FR" dirty="0" err="1"/>
              <a:t>dorsolombalgies</a:t>
            </a:r>
            <a:r>
              <a:rPr lang="fr-FR" dirty="0"/>
              <a:t> + sternalgie inflammatoire</a:t>
            </a:r>
          </a:p>
          <a:p>
            <a:r>
              <a:rPr lang="fr-FR" dirty="0"/>
              <a:t>IRM rachis et </a:t>
            </a:r>
            <a:r>
              <a:rPr lang="fr-FR" dirty="0" err="1"/>
              <a:t>sacroiliaques</a:t>
            </a:r>
            <a:r>
              <a:rPr lang="fr-FR" dirty="0"/>
              <a:t>:</a:t>
            </a:r>
          </a:p>
          <a:p>
            <a:pPr marR="10000" lvl="1"/>
            <a:r>
              <a:rPr lang="fr-FR" sz="1400" b="0" i="0" u="none" strike="noStrike" baseline="0" dirty="0">
                <a:latin typeface="Arial" panose="020B0604020202020204" pitchFamily="34" charset="0"/>
              </a:rPr>
              <a:t>hypersignal inflammatoire coin </a:t>
            </a:r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antero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inf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de T12 coin </a:t>
            </a:r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posterosup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de L5</a:t>
            </a:r>
          </a:p>
          <a:p>
            <a:pPr marR="10000" lvl="1"/>
            <a:r>
              <a:rPr lang="fr-FR" sz="1400" b="0" i="0" u="none" strike="noStrike" baseline="0" dirty="0">
                <a:latin typeface="Arial" panose="020B0604020202020204" pitchFamily="34" charset="0"/>
              </a:rPr>
              <a:t>hypersignal diffus de T7T8T9T10T11 évoquant des spondylites</a:t>
            </a:r>
          </a:p>
          <a:p>
            <a:pPr marR="10000" lvl="1"/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oedeme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costotransverse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de T10</a:t>
            </a:r>
          </a:p>
          <a:p>
            <a:pPr marR="10000" lvl="1"/>
            <a:r>
              <a:rPr lang="fr-FR" sz="1400" b="0" i="0" u="none" strike="noStrike" baseline="0" dirty="0" err="1">
                <a:latin typeface="Arial" panose="020B0604020202020204" pitchFamily="34" charset="0"/>
              </a:rPr>
              <a:t>sacroiliaques</a:t>
            </a:r>
            <a:r>
              <a:rPr lang="fr-FR" sz="1400" b="0" i="0" u="none" strike="noStrike" baseline="0" dirty="0">
                <a:latin typeface="Arial" panose="020B0604020202020204" pitchFamily="34" charset="0"/>
              </a:rPr>
              <a:t> subnormales</a:t>
            </a:r>
          </a:p>
          <a:p>
            <a:pPr marR="10000" lvl="1"/>
            <a:endParaRPr lang="fr-FR" sz="1400" dirty="0">
              <a:latin typeface="Arial" panose="020B0604020202020204" pitchFamily="34" charset="0"/>
            </a:endParaRPr>
          </a:p>
          <a:p>
            <a:pPr marR="10000" lvl="1"/>
            <a:endParaRPr lang="fr-FR" sz="1400" b="0" i="0" u="none" strike="noStrike" baseline="0" dirty="0">
              <a:latin typeface="Arial" panose="020B0604020202020204" pitchFamily="34" charset="0"/>
            </a:endParaRPr>
          </a:p>
          <a:p>
            <a:pPr marR="10000"/>
            <a:r>
              <a:rPr lang="fr-FR" sz="1800" dirty="0">
                <a:latin typeface="Arial" panose="020B0604020202020204" pitchFamily="34" charset="0"/>
              </a:rPr>
              <a:t>Reprise </a:t>
            </a:r>
            <a:r>
              <a:rPr lang="fr-FR" sz="1800" dirty="0" err="1">
                <a:latin typeface="Arial" panose="020B0604020202020204" pitchFamily="34" charset="0"/>
              </a:rPr>
              <a:t>biprofenid</a:t>
            </a:r>
            <a:r>
              <a:rPr lang="fr-FR" sz="1800" dirty="0">
                <a:latin typeface="Arial" panose="020B0604020202020204" pitchFamily="34" charset="0"/>
              </a:rPr>
              <a:t> </a:t>
            </a:r>
            <a:r>
              <a:rPr lang="fr-FR" sz="1800" dirty="0">
                <a:latin typeface="Arial" panose="020B0604020202020204" pitchFamily="34" charset="0"/>
                <a:sym typeface="Wingdings" panose="05000000000000000000" pitchFamily="2" charset="2"/>
              </a:rPr>
              <a:t> efficacité &gt; 80 % sur atteinte axiale et sur poignet D</a:t>
            </a:r>
            <a:endParaRPr lang="fr-FR" sz="1800" b="0" i="0" u="none" strike="noStrike" baseline="0" dirty="0">
              <a:latin typeface="Arial" panose="020B0604020202020204" pitchFamily="34" charset="0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05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1493FE6-2F20-4A3D-91CE-8559453B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IRM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AE9EAAC5-1971-4386-99E2-ACC62C20A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440" y="195734"/>
            <a:ext cx="5981230" cy="5981230"/>
          </a:xfrm>
        </p:spPr>
      </p:pic>
    </p:spTree>
    <p:extLst>
      <p:ext uri="{BB962C8B-B14F-4D97-AF65-F5344CB8AC3E}">
        <p14:creationId xmlns:p14="http://schemas.microsoft.com/office/powerpoint/2010/main" val="3927199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7E03952-B889-46DC-8E6F-C2545BB1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6727DE7C-8014-4C32-BEBD-CF76778687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90" y="533084"/>
            <a:ext cx="5643879" cy="5643879"/>
          </a:xfrm>
        </p:spPr>
      </p:pic>
    </p:spTree>
    <p:extLst>
      <p:ext uri="{BB962C8B-B14F-4D97-AF65-F5344CB8AC3E}">
        <p14:creationId xmlns:p14="http://schemas.microsoft.com/office/powerpoint/2010/main" val="311145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8CD5CEC-E9D0-4723-B790-03FF5E77C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CA3B1F78-54B2-4B22-B959-9E2611ADF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31" y="365125"/>
            <a:ext cx="5811838" cy="5811838"/>
          </a:xfrm>
        </p:spPr>
      </p:pic>
    </p:spTree>
    <p:extLst>
      <p:ext uri="{BB962C8B-B14F-4D97-AF65-F5344CB8AC3E}">
        <p14:creationId xmlns:p14="http://schemas.microsoft.com/office/powerpoint/2010/main" val="295043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CE96BF4-E4E7-4DA9-B237-0CB2BDEB7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B7C44C9C-F05D-466D-AAE7-2DA7B8F1C3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31" y="365125"/>
            <a:ext cx="5811838" cy="5811838"/>
          </a:xfrm>
        </p:spPr>
      </p:pic>
    </p:spTree>
    <p:extLst>
      <p:ext uri="{BB962C8B-B14F-4D97-AF65-F5344CB8AC3E}">
        <p14:creationId xmlns:p14="http://schemas.microsoft.com/office/powerpoint/2010/main" val="23242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17AA3C6-3638-4CAF-A692-9078EC28E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="" xmlns:a16="http://schemas.microsoft.com/office/drawing/2014/main" id="{0301DB99-CFB0-4EF8-BB99-2427DA0F3C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831" y="365125"/>
            <a:ext cx="5811838" cy="5811838"/>
          </a:xfrm>
        </p:spPr>
      </p:pic>
    </p:spTree>
    <p:extLst>
      <p:ext uri="{BB962C8B-B14F-4D97-AF65-F5344CB8AC3E}">
        <p14:creationId xmlns:p14="http://schemas.microsoft.com/office/powerpoint/2010/main" val="1913960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294</Words>
  <Application>Microsoft Macintosh PowerPoint</Application>
  <PresentationFormat>Personnalisé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Réunion dossiers 10/12/2020</vt:lpstr>
      <vt:lpstr>Mme B 54 ans</vt:lpstr>
      <vt:lpstr>HDM:</vt:lpstr>
      <vt:lpstr>HDM (2)</vt:lpstr>
      <vt:lpstr>IRM</vt:lpstr>
      <vt:lpstr>Présentation PowerPoint</vt:lpstr>
      <vt:lpstr>Présentation PowerPoint</vt:lpstr>
      <vt:lpstr>Présentation PowerPoint</vt:lpstr>
      <vt:lpstr>Présentation PowerPoint</vt:lpstr>
      <vt:lpstr>Problème actuel</vt:lpstr>
      <vt:lpstr>Conclusion RCP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dossiers 10/12/2020</dc:title>
  <dc:creator>Matthieu LAVIELLE</dc:creator>
  <cp:lastModifiedBy>iMac</cp:lastModifiedBy>
  <cp:revision>5</cp:revision>
  <dcterms:created xsi:type="dcterms:W3CDTF">2020-12-10T11:35:04Z</dcterms:created>
  <dcterms:modified xsi:type="dcterms:W3CDTF">2020-12-22T14:27:08Z</dcterms:modified>
</cp:coreProperties>
</file>