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888" y="-6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2CB47-01CB-465E-9C52-270B8E5FDEA2}" type="datetimeFigureOut">
              <a:rPr lang="fr-FR" smtClean="0"/>
              <a:t>08/12/20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6759F-0639-4475-A4EB-8F33063083E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4143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2CB47-01CB-465E-9C52-270B8E5FDEA2}" type="datetimeFigureOut">
              <a:rPr lang="fr-FR" smtClean="0"/>
              <a:t>08/12/20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6759F-0639-4475-A4EB-8F33063083E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3262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2CB47-01CB-465E-9C52-270B8E5FDEA2}" type="datetimeFigureOut">
              <a:rPr lang="fr-FR" smtClean="0"/>
              <a:t>08/12/20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6759F-0639-4475-A4EB-8F33063083E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8307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2CB47-01CB-465E-9C52-270B8E5FDEA2}" type="datetimeFigureOut">
              <a:rPr lang="fr-FR" smtClean="0"/>
              <a:t>08/12/20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6759F-0639-4475-A4EB-8F33063083E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567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2CB47-01CB-465E-9C52-270B8E5FDEA2}" type="datetimeFigureOut">
              <a:rPr lang="fr-FR" smtClean="0"/>
              <a:t>08/12/20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6759F-0639-4475-A4EB-8F33063083E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8893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2CB47-01CB-465E-9C52-270B8E5FDEA2}" type="datetimeFigureOut">
              <a:rPr lang="fr-FR" smtClean="0"/>
              <a:t>08/12/20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6759F-0639-4475-A4EB-8F33063083E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3347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2CB47-01CB-465E-9C52-270B8E5FDEA2}" type="datetimeFigureOut">
              <a:rPr lang="fr-FR" smtClean="0"/>
              <a:t>08/12/20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6759F-0639-4475-A4EB-8F33063083E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5542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2CB47-01CB-465E-9C52-270B8E5FDEA2}" type="datetimeFigureOut">
              <a:rPr lang="fr-FR" smtClean="0"/>
              <a:t>08/12/20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6759F-0639-4475-A4EB-8F33063083E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5168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2CB47-01CB-465E-9C52-270B8E5FDEA2}" type="datetimeFigureOut">
              <a:rPr lang="fr-FR" smtClean="0"/>
              <a:t>08/12/20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6759F-0639-4475-A4EB-8F33063083E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3439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2CB47-01CB-465E-9C52-270B8E5FDEA2}" type="datetimeFigureOut">
              <a:rPr lang="fr-FR" smtClean="0"/>
              <a:t>08/12/20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6759F-0639-4475-A4EB-8F33063083E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696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2CB47-01CB-465E-9C52-270B8E5FDEA2}" type="datetimeFigureOut">
              <a:rPr lang="fr-FR" smtClean="0"/>
              <a:t>08/12/20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6759F-0639-4475-A4EB-8F33063083E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4684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02CB47-01CB-465E-9C52-270B8E5FDEA2}" type="datetimeFigureOut">
              <a:rPr lang="fr-FR" smtClean="0"/>
              <a:t>08/12/20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76759F-0639-4475-A4EB-8F33063083E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7989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576" y="2276872"/>
            <a:ext cx="7772400" cy="1470025"/>
          </a:xfrm>
        </p:spPr>
        <p:txBody>
          <a:bodyPr/>
          <a:lstStyle/>
          <a:p>
            <a:r>
              <a:rPr lang="fr-FR" dirty="0" smtClean="0"/>
              <a:t>Mr DIAKITE Mohamed, 35 ans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611560" y="2204864"/>
            <a:ext cx="7992888" cy="15841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2477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5649491"/>
          </a:xfrm>
        </p:spPr>
        <p:txBody>
          <a:bodyPr/>
          <a:lstStyle/>
          <a:p>
            <a:r>
              <a:rPr lang="fr-FR" dirty="0" smtClean="0"/>
              <a:t>Suspicion de rhumatisme inflammatoire devant synovite poignet droit + syndrome inflammatoire CRP 17 mg/L</a:t>
            </a:r>
          </a:p>
          <a:p>
            <a:r>
              <a:rPr lang="fr-FR" dirty="0" smtClean="0"/>
              <a:t>Bonne réponse AINS</a:t>
            </a:r>
          </a:p>
          <a:p>
            <a:r>
              <a:rPr lang="fr-FR" dirty="0" smtClean="0"/>
              <a:t>Bonne réponse à l’infiltration </a:t>
            </a:r>
            <a:r>
              <a:rPr lang="fr-FR" dirty="0" err="1" smtClean="0"/>
              <a:t>cortisonée</a:t>
            </a:r>
            <a:r>
              <a:rPr lang="fr-FR" dirty="0" smtClean="0"/>
              <a:t> (durée 3 mois)</a:t>
            </a:r>
          </a:p>
          <a:p>
            <a:r>
              <a:rPr lang="fr-FR" dirty="0" smtClean="0"/>
              <a:t>Bilan auto-immun négatif</a:t>
            </a:r>
          </a:p>
          <a:p>
            <a:r>
              <a:rPr lang="fr-FR" dirty="0" smtClean="0"/>
              <a:t>Introduction méthotrexate par Dr LEVY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69078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16632"/>
            <a:ext cx="8229600" cy="5649491"/>
          </a:xfrm>
        </p:spPr>
        <p:txBody>
          <a:bodyPr/>
          <a:lstStyle/>
          <a:p>
            <a:r>
              <a:rPr lang="fr-FR" dirty="0" smtClean="0"/>
              <a:t>Inefficacité du méthotrexate motivant un bilan imagerie TDM + IRM</a:t>
            </a:r>
          </a:p>
          <a:p>
            <a:r>
              <a:rPr lang="fr-FR" dirty="0" smtClean="0"/>
              <a:t>synovite </a:t>
            </a:r>
            <a:r>
              <a:rPr lang="fr-FR" dirty="0" err="1" smtClean="0"/>
              <a:t>médiocarpienne</a:t>
            </a:r>
            <a:r>
              <a:rPr lang="fr-FR" dirty="0" smtClean="0"/>
              <a:t> avec </a:t>
            </a:r>
            <a:r>
              <a:rPr lang="fr-FR" dirty="0" err="1" smtClean="0"/>
              <a:t>oedeme</a:t>
            </a:r>
            <a:r>
              <a:rPr lang="fr-FR" dirty="0" smtClean="0"/>
              <a:t> osseux de la 1ere rangée du carpe et de la tête des 2e et 3e métacarpiens avec une lésion de 6 mm de la tête du 2e métacarpien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797053"/>
            <a:ext cx="2296231" cy="3888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6703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4725144"/>
            <a:ext cx="8229600" cy="720080"/>
          </a:xfrm>
        </p:spPr>
        <p:txBody>
          <a:bodyPr/>
          <a:lstStyle/>
          <a:p>
            <a:pPr marL="0" indent="0" algn="ctr">
              <a:buNone/>
            </a:pPr>
            <a:r>
              <a:rPr lang="fr-FR" dirty="0" smtClean="0"/>
              <a:t>Aspect d’ostéome </a:t>
            </a:r>
            <a:r>
              <a:rPr lang="fr-FR" dirty="0" err="1" smtClean="0"/>
              <a:t>ostéiode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4094973" cy="3179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60648"/>
            <a:ext cx="4178597" cy="3179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2236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29208" y="707012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fr-FR" dirty="0" smtClean="0"/>
              <a:t>Décision collégiale d’un traitement par 3 perfusions de ZOMETA (aout-sept-</a:t>
            </a:r>
            <a:r>
              <a:rPr lang="fr-FR" dirty="0" err="1" smtClean="0"/>
              <a:t>oct</a:t>
            </a:r>
            <a:r>
              <a:rPr lang="fr-FR" dirty="0" smtClean="0"/>
              <a:t>) puis réévaluation imagerie devant geste local impossible</a:t>
            </a:r>
          </a:p>
          <a:p>
            <a:pPr marL="0" indent="0" algn="ctr">
              <a:buNone/>
            </a:pP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755576" y="620688"/>
            <a:ext cx="7776864" cy="23042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632272" y="4005064"/>
            <a:ext cx="79208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u="sng" dirty="0" smtClean="0"/>
              <a:t>Aucune amélioration ressentie</a:t>
            </a:r>
          </a:p>
          <a:p>
            <a:pPr marL="457200" indent="-457200">
              <a:buFont typeface="Wingdings"/>
              <a:buChar char="Ø"/>
            </a:pPr>
            <a:r>
              <a:rPr lang="fr-FR" sz="2800" dirty="0" smtClean="0"/>
              <a:t>Sevrage des AINS après la 2</a:t>
            </a:r>
            <a:r>
              <a:rPr lang="fr-FR" sz="2800" baseline="30000" dirty="0" smtClean="0"/>
              <a:t>ème</a:t>
            </a:r>
            <a:r>
              <a:rPr lang="fr-FR" sz="2800" dirty="0" smtClean="0"/>
              <a:t> perfusion mais reprise rapide après la 3</a:t>
            </a:r>
            <a:r>
              <a:rPr lang="fr-FR" sz="2800" baseline="30000" dirty="0" smtClean="0"/>
              <a:t>ème</a:t>
            </a:r>
          </a:p>
          <a:p>
            <a:pPr marL="457200" indent="-457200">
              <a:buFont typeface="Wingdings"/>
              <a:buChar char="Ø"/>
            </a:pPr>
            <a:r>
              <a:rPr lang="fr-FR" sz="2800" dirty="0"/>
              <a:t>Douleurs nocturnes ++, limitation en flexion</a:t>
            </a:r>
          </a:p>
          <a:p>
            <a:pPr marL="457200" indent="-457200">
              <a:buFont typeface="Wingdings"/>
              <a:buChar char="Ø"/>
            </a:pPr>
            <a:r>
              <a:rPr lang="fr-FR" sz="2800" dirty="0" smtClean="0"/>
              <a:t>Poussée inflammatoire le 15/10 avec gonflement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283642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Réévaluation TDM+IRM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/>
              <a:t>Au TDM :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20888"/>
            <a:ext cx="2828925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96752"/>
            <a:ext cx="2319908" cy="341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725144"/>
            <a:ext cx="5561791" cy="2016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0544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332656"/>
            <a:ext cx="8229600" cy="4525963"/>
          </a:xfrm>
        </p:spPr>
        <p:txBody>
          <a:bodyPr/>
          <a:lstStyle/>
          <a:p>
            <a:r>
              <a:rPr lang="fr-FR" dirty="0" smtClean="0"/>
              <a:t>A l’IRM :</a:t>
            </a:r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3767651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461629"/>
            <a:ext cx="4455008" cy="4366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27060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4525963"/>
          </a:xfrm>
        </p:spPr>
        <p:txBody>
          <a:bodyPr/>
          <a:lstStyle/>
          <a:p>
            <a:r>
              <a:rPr lang="fr-FR" dirty="0" smtClean="0"/>
              <a:t>Confirmation/infirmation du diagnostic d’ostéome </a:t>
            </a:r>
            <a:r>
              <a:rPr lang="fr-FR" dirty="0" err="1" smtClean="0"/>
              <a:t>ostéide</a:t>
            </a:r>
            <a:r>
              <a:rPr lang="fr-FR" dirty="0" smtClean="0"/>
              <a:t> devant la majoration des lésions destructrices ?</a:t>
            </a:r>
          </a:p>
          <a:p>
            <a:endParaRPr lang="fr-FR" dirty="0" smtClean="0"/>
          </a:p>
          <a:p>
            <a:r>
              <a:rPr lang="fr-FR" dirty="0" smtClean="0"/>
              <a:t>Intérêt d’une infiltration 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827748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/>
              <a:t>Discuter la réalisation de la biopsie </a:t>
            </a:r>
            <a:r>
              <a:rPr lang="fr-FR" dirty="0"/>
              <a:t>avec </a:t>
            </a:r>
            <a:r>
              <a:rPr lang="fr-FR" dirty="0" smtClean="0"/>
              <a:t>le radiologue afin d’étayer le diagnostic étiologique mais la synovite est limitée, localisée au vu de l’IRM, le diagnostic de RIC est très peu probable. </a:t>
            </a: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Proposition de Refaire </a:t>
            </a:r>
            <a:r>
              <a:rPr lang="fr-FR" dirty="0"/>
              <a:t>une infiltration </a:t>
            </a:r>
            <a:r>
              <a:rPr lang="fr-FR" dirty="0" smtClean="0"/>
              <a:t>d’</a:t>
            </a:r>
            <a:r>
              <a:rPr lang="fr-FR" dirty="0" err="1" smtClean="0"/>
              <a:t>Hexatrione</a:t>
            </a:r>
            <a:r>
              <a:rPr lang="fr-FR" smtClean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5228940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214</Words>
  <Application>Microsoft Macintosh PowerPoint</Application>
  <PresentationFormat>Présentation à l'écran (4:3)</PresentationFormat>
  <Paragraphs>25</Paragraphs>
  <Slides>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Thème Office</vt:lpstr>
      <vt:lpstr>Mr DIAKITE Mohamed, 35 ans</vt:lpstr>
      <vt:lpstr>Présentation PowerPoint</vt:lpstr>
      <vt:lpstr>Présentation PowerPoint</vt:lpstr>
      <vt:lpstr>Présentation PowerPoint</vt:lpstr>
      <vt:lpstr>Présentation PowerPoint</vt:lpstr>
      <vt:lpstr>Réévaluation TDM+IRM</vt:lpstr>
      <vt:lpstr>Présentation PowerPoint</vt:lpstr>
      <vt:lpstr>Présentation PowerPoint</vt:lpstr>
      <vt:lpstr>Présentation PowerPoint</vt:lpstr>
    </vt:vector>
  </TitlesOfParts>
  <Company>CHU de Bordeaux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Mr DIAKITE Mohamed, 35 ans</dc:title>
  <dc:creator>GONZALEZ UHLMANN Ludivine</dc:creator>
  <cp:lastModifiedBy>iMac</cp:lastModifiedBy>
  <cp:revision>7</cp:revision>
  <dcterms:created xsi:type="dcterms:W3CDTF">2020-11-05T13:27:21Z</dcterms:created>
  <dcterms:modified xsi:type="dcterms:W3CDTF">2020-12-08T15:44:23Z</dcterms:modified>
</cp:coreProperties>
</file>