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80" y="-7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2867E85B-A4EA-46CA-82BA-E1F2CD48ED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8C578B36-1EFF-4736-A4DC-C93FB79C66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BFF0067F-05C2-4B4E-BD99-79B588C86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184A-012F-486E-8F3C-81320B3B52C0}" type="datetimeFigureOut">
              <a:rPr lang="fr-FR" smtClean="0"/>
              <a:t>08/12/20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F9930269-76EA-405F-A391-16F20DC63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92FF3544-5276-48B2-A696-9FF9E16FA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4E56-14D6-4726-A890-313F1F702C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5979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779556F6-3405-478C-8005-E757330EB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38E9DD84-9056-4C89-97CC-6D34DDAA75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7E1430E3-6F60-45C5-9598-38A8D45C4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184A-012F-486E-8F3C-81320B3B52C0}" type="datetimeFigureOut">
              <a:rPr lang="fr-FR" smtClean="0"/>
              <a:t>08/12/20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99EC4899-995A-49CA-8A06-C212C9C24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F08CD36E-6384-4120-B4B7-05BD386B4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4E56-14D6-4726-A890-313F1F702C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360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="" xmlns:a16="http://schemas.microsoft.com/office/drawing/2014/main" id="{3C57A529-58BC-4768-B86A-215A45E798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AF123679-1957-4996-A57A-F77B3EFDE3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D96C23DE-A3F9-489A-9B2E-BA1AEC8FB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184A-012F-486E-8F3C-81320B3B52C0}" type="datetimeFigureOut">
              <a:rPr lang="fr-FR" smtClean="0"/>
              <a:t>08/12/20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960B25B9-1A97-4EA5-97A9-767732E2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F1AB75C9-6629-4636-8118-ABF481B7C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4E56-14D6-4726-A890-313F1F702C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6363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7F70AE90-89E1-418C-B896-9E778A350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FB7BD532-6C91-44EA-AF3B-2DBFC41E9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4409F8C3-4646-4330-A070-231EA5730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184A-012F-486E-8F3C-81320B3B52C0}" type="datetimeFigureOut">
              <a:rPr lang="fr-FR" smtClean="0"/>
              <a:t>08/12/20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33992915-2263-4354-8077-E606631E3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5CE3D366-3137-4C66-9765-B4BE86DFE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4E56-14D6-4726-A890-313F1F702C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318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DCDC5786-C985-4802-A9F9-12D99CC69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8B43B4C7-5EC0-4902-A062-8837895A1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1D37A59E-2C3B-493F-9984-AB6127815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184A-012F-486E-8F3C-81320B3B52C0}" type="datetimeFigureOut">
              <a:rPr lang="fr-FR" smtClean="0"/>
              <a:t>08/12/20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87AA799D-3D7B-4EEE-9A75-338F168F2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64FCC99A-E111-4A56-BCFC-3247B6750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4E56-14D6-4726-A890-313F1F702C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184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214D3881-2D0B-499F-AD4C-CC45E4C1F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750887A-D09D-43DA-923D-0BF3823708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DBF74B71-9EEC-4B69-85BE-669A7975D7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59656FE5-F567-4F3D-81D0-DAAAA8CE6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184A-012F-486E-8F3C-81320B3B52C0}" type="datetimeFigureOut">
              <a:rPr lang="fr-FR" smtClean="0"/>
              <a:t>08/12/20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EF043F82-6AD5-4353-997D-F5C98E49C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655AD6F1-268B-4172-A65F-1077B1191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4E56-14D6-4726-A890-313F1F702C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4467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064F7BB0-7B5B-4B30-9A1A-DE81BD173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22087F78-590C-464A-A0F4-0993999DA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6E843D6A-4663-4CD5-80D4-17208AE336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3C8203F7-FDC3-44A8-9D92-ACFB201A08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="" xmlns:a16="http://schemas.microsoft.com/office/drawing/2014/main" id="{C73D6474-A8C6-4C3A-8F0D-7B73F94F72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="" xmlns:a16="http://schemas.microsoft.com/office/drawing/2014/main" id="{C36DCB7E-6974-4530-B80F-EFBF42AF3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184A-012F-486E-8F3C-81320B3B52C0}" type="datetimeFigureOut">
              <a:rPr lang="fr-FR" smtClean="0"/>
              <a:t>08/12/20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="" xmlns:a16="http://schemas.microsoft.com/office/drawing/2014/main" id="{88A8AB09-6A67-42D6-A6C7-0093E94F5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="" xmlns:a16="http://schemas.microsoft.com/office/drawing/2014/main" id="{C201401A-D8CF-4162-8F64-555399A9E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4E56-14D6-4726-A890-313F1F702C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3852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A6C26DB4-4CEA-468B-B9BA-9E1E68A32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E486FB4F-1143-4874-8A4E-DC51B4223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184A-012F-486E-8F3C-81320B3B52C0}" type="datetimeFigureOut">
              <a:rPr lang="fr-FR" smtClean="0"/>
              <a:t>08/12/20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EB6FF9CF-637D-4267-AD51-F29057806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5085006-9293-4CA3-81DB-52C2F94B0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4E56-14D6-4726-A890-313F1F702C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9360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="" xmlns:a16="http://schemas.microsoft.com/office/drawing/2014/main" id="{9559227A-1648-4896-AFEB-FDAE35872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184A-012F-486E-8F3C-81320B3B52C0}" type="datetimeFigureOut">
              <a:rPr lang="fr-FR" smtClean="0"/>
              <a:t>08/12/20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="" xmlns:a16="http://schemas.microsoft.com/office/drawing/2014/main" id="{192CD079-E6A2-40FB-A85A-EDDFA0DFE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6023C498-8277-4D0F-B7DE-91172339F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4E56-14D6-4726-A890-313F1F702C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3685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DD6609AB-9EC9-4DE7-961B-02C64BBD5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216AE30B-91A7-448B-A00A-EB5EF1134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A08A60D2-A162-480D-B678-FFCF45E469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D2E9DE29-78B6-4948-9AD9-9DFBF2730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184A-012F-486E-8F3C-81320B3B52C0}" type="datetimeFigureOut">
              <a:rPr lang="fr-FR" smtClean="0"/>
              <a:t>08/12/20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93BD5997-B60B-4F99-992C-339699E8E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D0ED46C0-6616-4E60-ADEC-246353687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4E56-14D6-4726-A890-313F1F702C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5800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8DA81F33-A754-4945-B193-A104E8081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="" xmlns:a16="http://schemas.microsoft.com/office/drawing/2014/main" id="{C25C4261-C9B8-46B6-BE25-E4EC40A472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1910E403-031B-45DC-9C70-A6C86B4BBF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DA1BC4CE-A47B-429A-BCC9-D7CEEE349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D184A-012F-486E-8F3C-81320B3B52C0}" type="datetimeFigureOut">
              <a:rPr lang="fr-FR" smtClean="0"/>
              <a:t>08/12/20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18922851-14EC-482A-B4DB-4C15134B9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FC6D68DE-46EB-4EC4-9B42-940F389D8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34E56-14D6-4726-A890-313F1F702C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6616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="" xmlns:a16="http://schemas.microsoft.com/office/drawing/2014/main" id="{D40AD91A-86A8-442D-A5D5-927DB00FA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BABE8B35-E43F-46C9-B6EA-EA239D3C68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A41A68AC-DF31-416C-85B4-BD14F756E1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D184A-012F-486E-8F3C-81320B3B52C0}" type="datetimeFigureOut">
              <a:rPr lang="fr-FR" smtClean="0"/>
              <a:t>08/12/20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FFCC9379-ED93-47B2-9FCA-1743B1B9F9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93588613-EA98-43A4-B963-4F6032A0E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34E56-14D6-4726-A890-313F1F702C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1813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C24E5F5A-6CF3-47D7-A55C-84AEB5032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Mr A… 66 ans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A67DA6CA-0EF3-4683-AF47-BAD00A26C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SPA axiale certaine B27 </a:t>
            </a:r>
            <a:r>
              <a:rPr lang="fr-FR" dirty="0" err="1"/>
              <a:t>neg</a:t>
            </a:r>
            <a:r>
              <a:rPr lang="fr-FR" dirty="0"/>
              <a:t> IRM + (</a:t>
            </a:r>
            <a:r>
              <a:rPr lang="fr-FR" dirty="0" err="1"/>
              <a:t>sacroiliite</a:t>
            </a:r>
            <a:r>
              <a:rPr lang="fr-FR" dirty="0"/>
              <a:t> bilatérale en 2015)</a:t>
            </a:r>
          </a:p>
          <a:p>
            <a:r>
              <a:rPr lang="fr-FR" dirty="0"/>
              <a:t>Diagnostic en 2009 (Dr Leman) sur rachialgies et </a:t>
            </a:r>
            <a:r>
              <a:rPr lang="fr-FR" dirty="0" err="1"/>
              <a:t>fessalgies</a:t>
            </a:r>
            <a:r>
              <a:rPr lang="fr-FR" dirty="0"/>
              <a:t> inflammatoires sensibles aux AINS (</a:t>
            </a:r>
            <a:r>
              <a:rPr lang="fr-FR" dirty="0" err="1"/>
              <a:t>voltarene</a:t>
            </a:r>
            <a:r>
              <a:rPr lang="fr-FR" dirty="0"/>
              <a:t>), </a:t>
            </a:r>
            <a:r>
              <a:rPr lang="fr-FR" dirty="0" err="1"/>
              <a:t>sacroiliite</a:t>
            </a:r>
            <a:r>
              <a:rPr lang="fr-FR" dirty="0"/>
              <a:t> radio </a:t>
            </a:r>
            <a:r>
              <a:rPr lang="fr-FR" dirty="0" err="1"/>
              <a:t>bilat</a:t>
            </a:r>
            <a:r>
              <a:rPr lang="fr-FR" dirty="0"/>
              <a:t> et syndesmophytes T12L1 et T11T12</a:t>
            </a:r>
          </a:p>
          <a:p>
            <a:r>
              <a:rPr lang="fr-FR" dirty="0"/>
              <a:t>2015: poussée périphérique réactionnelle à une infection digestive avec arthrite genou G et cheville D traitées par infiltrations</a:t>
            </a:r>
          </a:p>
          <a:p>
            <a:r>
              <a:rPr lang="fr-FR" dirty="0"/>
              <a:t>Perdu de vue de 2016 à 2020</a:t>
            </a:r>
          </a:p>
          <a:p>
            <a:r>
              <a:rPr lang="fr-FR" dirty="0"/>
              <a:t>Revu en janvier 2020: rachialgies inflammatoires et sternalgies évoluant par poussée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39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F8738BA9-3CB3-4C17-A9BD-FD7C2C38C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A3FC7338-BA9E-4AEF-94A5-4B98AF676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Examen clinique</a:t>
            </a:r>
          </a:p>
          <a:p>
            <a:pPr lvl="1"/>
            <a:r>
              <a:rPr lang="fr-FR" dirty="0"/>
              <a:t>Raideur rachidienne globale AT + 4 </a:t>
            </a:r>
            <a:r>
              <a:rPr lang="fr-FR" dirty="0" err="1"/>
              <a:t>schober</a:t>
            </a:r>
            <a:r>
              <a:rPr lang="fr-FR" dirty="0"/>
              <a:t> 10+1</a:t>
            </a:r>
          </a:p>
          <a:p>
            <a:r>
              <a:rPr lang="fr-FR" dirty="0"/>
              <a:t>Intolérance digestive aux AINS</a:t>
            </a:r>
          </a:p>
          <a:p>
            <a:r>
              <a:rPr lang="fr-FR" dirty="0"/>
              <a:t>Après bilan </a:t>
            </a:r>
            <a:r>
              <a:rPr lang="fr-FR" dirty="0" err="1"/>
              <a:t>prébiothérapie</a:t>
            </a:r>
            <a:r>
              <a:rPr lang="fr-FR" dirty="0"/>
              <a:t>, vaccination </a:t>
            </a:r>
            <a:r>
              <a:rPr lang="fr-FR" dirty="0" err="1"/>
              <a:t>prevenar</a:t>
            </a:r>
            <a:r>
              <a:rPr lang="fr-FR" dirty="0"/>
              <a:t> 13 et </a:t>
            </a:r>
            <a:r>
              <a:rPr lang="fr-FR" dirty="0" err="1"/>
              <a:t>pneumovax</a:t>
            </a:r>
            <a:endParaRPr lang="fr-FR" dirty="0"/>
          </a:p>
          <a:p>
            <a:r>
              <a:rPr lang="fr-FR" dirty="0"/>
              <a:t>Début </a:t>
            </a:r>
            <a:r>
              <a:rPr lang="fr-FR" dirty="0" err="1"/>
              <a:t>Adalimumab</a:t>
            </a:r>
            <a:r>
              <a:rPr lang="fr-FR" dirty="0"/>
              <a:t> (</a:t>
            </a:r>
            <a:r>
              <a:rPr lang="fr-FR" dirty="0" err="1"/>
              <a:t>Hulio</a:t>
            </a:r>
            <a:r>
              <a:rPr lang="fr-FR" dirty="0"/>
              <a:t>) en février 2020 </a:t>
            </a:r>
          </a:p>
          <a:p>
            <a:r>
              <a:rPr lang="fr-FR" dirty="0"/>
              <a:t>Nette efficacité dès la première injection</a:t>
            </a:r>
          </a:p>
          <a:p>
            <a:pPr marL="0" indent="0">
              <a:buNone/>
            </a:pPr>
            <a:r>
              <a:rPr lang="fr-FR" dirty="0"/>
              <a:t>A interrompu le traitement du fait de l’épidémie COVID 19</a:t>
            </a:r>
          </a:p>
        </p:txBody>
      </p:sp>
    </p:spTree>
    <p:extLst>
      <p:ext uri="{BB962C8B-B14F-4D97-AF65-F5344CB8AC3E}">
        <p14:creationId xmlns:p14="http://schemas.microsoft.com/office/powerpoint/2010/main" val="2858980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45BD1228-0AE7-4FA5-A596-E75CD7337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C0E53F2B-AE5E-4E6B-8D04-80E77A524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1 mois après cette première injection survenue d’un polyradiculonévrite aigue (Guillain Barré)</a:t>
            </a:r>
          </a:p>
          <a:p>
            <a:r>
              <a:rPr lang="fr-FR" dirty="0"/>
              <a:t>Pris en charge en neuro au CH de Libourne</a:t>
            </a:r>
          </a:p>
          <a:p>
            <a:pPr marL="0" indent="0">
              <a:buNone/>
            </a:pPr>
            <a:r>
              <a:rPr lang="fr-FR" dirty="0"/>
              <a:t>5 cures d’</a:t>
            </a:r>
            <a:r>
              <a:rPr lang="fr-FR" dirty="0" err="1"/>
              <a:t>IVIg</a:t>
            </a:r>
            <a:r>
              <a:rPr lang="fr-FR" dirty="0"/>
              <a:t> (</a:t>
            </a:r>
            <a:r>
              <a:rPr lang="fr-FR" dirty="0" err="1"/>
              <a:t>Privigen</a:t>
            </a:r>
            <a:r>
              <a:rPr lang="fr-FR" dirty="0"/>
              <a:t>)</a:t>
            </a:r>
          </a:p>
          <a:p>
            <a:pPr marL="0" indent="0">
              <a:buNone/>
            </a:pPr>
            <a:r>
              <a:rPr lang="fr-FR" dirty="0"/>
              <a:t>Évolution lente favorable clinique et ENMG mais surveillance… (doute sur une forme de PRN chronique)</a:t>
            </a:r>
          </a:p>
          <a:p>
            <a:pPr marL="0" indent="0">
              <a:buNone/>
            </a:pPr>
            <a:r>
              <a:rPr lang="fr-FR" dirty="0"/>
              <a:t>Après bilan étiologique exhaustif, </a:t>
            </a:r>
            <a:r>
              <a:rPr lang="fr-FR" dirty="0" err="1">
                <a:solidFill>
                  <a:srgbClr val="FF0000"/>
                </a:solidFill>
              </a:rPr>
              <a:t>antiTNF</a:t>
            </a:r>
            <a:r>
              <a:rPr lang="fr-FR" dirty="0">
                <a:solidFill>
                  <a:srgbClr val="FF0000"/>
                </a:solidFill>
              </a:rPr>
              <a:t> imputé et contre-indiqué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Parallèlement reprise de rachialgies, douleurs costales inflammatoires</a:t>
            </a:r>
          </a:p>
          <a:p>
            <a:pPr marL="0" indent="0">
              <a:buNone/>
            </a:pPr>
            <a:r>
              <a:rPr lang="fr-FR" dirty="0" err="1"/>
              <a:t>Apranax</a:t>
            </a:r>
            <a:r>
              <a:rPr lang="fr-FR" dirty="0"/>
              <a:t> mal toléré, mise sous </a:t>
            </a:r>
            <a:r>
              <a:rPr lang="fr-FR" dirty="0" err="1"/>
              <a:t>celebrex</a:t>
            </a:r>
            <a:r>
              <a:rPr lang="fr-FR" dirty="0"/>
              <a:t> …</a:t>
            </a:r>
          </a:p>
          <a:p>
            <a:pPr marL="0" indent="0">
              <a:buNone/>
            </a:pPr>
            <a:r>
              <a:rPr lang="fr-FR" dirty="0"/>
              <a:t>Que lui proposer ? (antiIL17 ? </a:t>
            </a:r>
            <a:r>
              <a:rPr lang="fr-FR" dirty="0" err="1"/>
              <a:t>JAKi</a:t>
            </a:r>
            <a:r>
              <a:rPr lang="fr-FR" dirty="0"/>
              <a:t> ?)</a:t>
            </a:r>
          </a:p>
        </p:txBody>
      </p:sp>
    </p:spTree>
    <p:extLst>
      <p:ext uri="{BB962C8B-B14F-4D97-AF65-F5344CB8AC3E}">
        <p14:creationId xmlns:p14="http://schemas.microsoft.com/office/powerpoint/2010/main" val="269168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Proposition de la RCP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i="1" dirty="0"/>
              <a:t>Monsieur A 66 ans, SPA axiale IRM +, PRNC secondaire à </a:t>
            </a:r>
            <a:r>
              <a:rPr lang="fr-FR" i="1" dirty="0" err="1"/>
              <a:t>AntiTNF</a:t>
            </a:r>
            <a:r>
              <a:rPr lang="fr-FR" i="1" dirty="0"/>
              <a:t> ? Discussion thérapeutique ? </a:t>
            </a:r>
            <a:endParaRPr lang="fr-FR" dirty="0"/>
          </a:p>
          <a:p>
            <a:r>
              <a:rPr lang="fr-FR" dirty="0" err="1" smtClean="0"/>
              <a:t>Plutot</a:t>
            </a:r>
            <a:r>
              <a:rPr lang="fr-FR" dirty="0" smtClean="0"/>
              <a:t> </a:t>
            </a:r>
            <a:r>
              <a:rPr lang="fr-FR" dirty="0"/>
              <a:t>habitué à voir </a:t>
            </a:r>
            <a:r>
              <a:rPr lang="fr-FR" dirty="0" smtClean="0"/>
              <a:t>neuropathie </a:t>
            </a:r>
            <a:r>
              <a:rPr lang="fr-FR" dirty="0" err="1" smtClean="0"/>
              <a:t>démyélinisante</a:t>
            </a:r>
            <a:r>
              <a:rPr lang="fr-FR" dirty="0" smtClean="0"/>
              <a:t> sous anti TNF plutôt qu’un syndrome de Guillain </a:t>
            </a:r>
            <a:r>
              <a:rPr lang="fr-FR" dirty="0"/>
              <a:t>Barré. Ces effets sont considérés comme un effet classe donc même risque si reprise autre </a:t>
            </a:r>
            <a:r>
              <a:rPr lang="fr-FR" dirty="0" err="1"/>
              <a:t>AntiTNF</a:t>
            </a:r>
            <a:r>
              <a:rPr lang="fr-FR" dirty="0"/>
              <a:t>. Quelques signes peuvent être spécifiques à l’EMG. </a:t>
            </a:r>
          </a:p>
          <a:p>
            <a:r>
              <a:rPr lang="fr-FR" dirty="0"/>
              <a:t>Option thérapeutique, les deux possibilités Anti-IL17 ou </a:t>
            </a:r>
            <a:r>
              <a:rPr lang="fr-FR" dirty="0" err="1"/>
              <a:t>JAKi</a:t>
            </a:r>
            <a:r>
              <a:rPr lang="fr-FR" dirty="0"/>
              <a:t> sont possibles. Mais au vu de l’AMM de anti-IL17 privilégier cette classe dans ce contexte.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7542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2A7F65C-9A9F-4C24-93BE-38763541A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Mr D 81 ans: ATCD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AB5A54B7-EB77-4679-949C-38D0D41B1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R="10000" algn="l" rtl="0"/>
            <a:r>
              <a:rPr lang="fr-FR" sz="2200" b="0" i="0" u="none" strike="noStrike" baseline="0" dirty="0">
                <a:latin typeface="Arial" panose="020B0604020202020204" pitchFamily="34" charset="0"/>
              </a:rPr>
              <a:t>HTA</a:t>
            </a:r>
          </a:p>
          <a:p>
            <a:pPr marR="10000" algn="l" rtl="0"/>
            <a:r>
              <a:rPr lang="fr-FR" sz="2200" b="0" i="0" u="none" strike="noStrike" baseline="0" dirty="0">
                <a:latin typeface="Arial" panose="020B0604020202020204" pitchFamily="34" charset="0"/>
              </a:rPr>
              <a:t>hygroma coude D surinfecté janvier 2017</a:t>
            </a:r>
          </a:p>
          <a:p>
            <a:pPr marR="10000" algn="l" rtl="0"/>
            <a:r>
              <a:rPr lang="fr-FR" sz="2200" b="0" i="0" u="none" strike="noStrike" baseline="0" dirty="0">
                <a:latin typeface="Arial" panose="020B0604020202020204" pitchFamily="34" charset="0"/>
              </a:rPr>
              <a:t>arthrite septique poignet G en </a:t>
            </a:r>
            <a:r>
              <a:rPr lang="fr-FR" sz="2200" b="0" i="0" u="none" strike="noStrike" baseline="0" dirty="0" err="1">
                <a:latin typeface="Arial" panose="020B0604020202020204" pitchFamily="34" charset="0"/>
              </a:rPr>
              <a:t>fev</a:t>
            </a:r>
            <a:r>
              <a:rPr lang="fr-FR" sz="2200" b="0" i="0" u="none" strike="noStrike" baseline="0" dirty="0">
                <a:latin typeface="Arial" panose="020B0604020202020204" pitchFamily="34" charset="0"/>
              </a:rPr>
              <a:t> 2018 compliqué d'une septicémie puis d'une spondylodiscite infectieuse sur </a:t>
            </a:r>
            <a:r>
              <a:rPr lang="fr-FR" sz="2200" b="0" i="0" u="none" strike="noStrike" baseline="0" dirty="0" err="1">
                <a:latin typeface="Arial" panose="020B0604020202020204" pitchFamily="34" charset="0"/>
              </a:rPr>
              <a:t>materiel</a:t>
            </a:r>
            <a:r>
              <a:rPr lang="fr-FR" sz="2200" b="0" i="0" u="none" strike="noStrike" baseline="0" dirty="0">
                <a:latin typeface="Arial" panose="020B0604020202020204" pitchFamily="34" charset="0"/>
              </a:rPr>
              <a:t> d'</a:t>
            </a:r>
            <a:r>
              <a:rPr lang="fr-FR" sz="2200" b="0" i="0" u="none" strike="noStrike" baseline="0" dirty="0" err="1">
                <a:latin typeface="Arial" panose="020B0604020202020204" pitchFamily="34" charset="0"/>
              </a:rPr>
              <a:t>osteosynthese</a:t>
            </a:r>
            <a:r>
              <a:rPr lang="fr-FR" sz="2200" b="0" i="0" u="none" strike="noStrike" baseline="0" dirty="0">
                <a:latin typeface="Arial" panose="020B0604020202020204" pitchFamily="34" charset="0"/>
              </a:rPr>
              <a:t> --&gt; dépose du </a:t>
            </a:r>
            <a:r>
              <a:rPr lang="fr-FR" sz="2200" b="0" i="0" u="none" strike="noStrike" baseline="0" dirty="0" err="1">
                <a:latin typeface="Arial" panose="020B0604020202020204" pitchFamily="34" charset="0"/>
              </a:rPr>
              <a:t>métériel</a:t>
            </a:r>
            <a:r>
              <a:rPr lang="fr-FR" sz="2200" b="0" i="0" u="none" strike="noStrike" baseline="0" dirty="0">
                <a:latin typeface="Arial" panose="020B0604020202020204" pitchFamily="34" charset="0"/>
              </a:rPr>
              <a:t> en </a:t>
            </a:r>
            <a:r>
              <a:rPr lang="fr-FR" sz="2200" b="0" i="0" u="none" strike="noStrike" baseline="0" dirty="0" err="1">
                <a:latin typeface="Arial" panose="020B0604020202020204" pitchFamily="34" charset="0"/>
              </a:rPr>
              <a:t>fev</a:t>
            </a:r>
            <a:r>
              <a:rPr lang="fr-FR" sz="2200" b="0" i="0" u="none" strike="noStrike" baseline="0" dirty="0">
                <a:latin typeface="Arial" panose="020B0604020202020204" pitchFamily="34" charset="0"/>
              </a:rPr>
              <a:t> 2018 puis réopéré pour infection du site opératoire avec désunion de cicatrice en mars 2018 </a:t>
            </a:r>
          </a:p>
          <a:p>
            <a:pPr marR="10000" algn="l" rtl="0"/>
            <a:endParaRPr lang="fr-FR" sz="2200" b="0" i="0" u="none" strike="noStrike" baseline="0" dirty="0">
              <a:latin typeface="Arial" panose="020B0604020202020204" pitchFamily="34" charset="0"/>
            </a:endParaRPr>
          </a:p>
          <a:p>
            <a:pPr marR="10000" algn="l" rtl="0"/>
            <a:r>
              <a:rPr lang="fr-FR" sz="2200" b="0" i="0" u="none" strike="noStrike" baseline="0" dirty="0">
                <a:latin typeface="Arial" panose="020B0604020202020204" pitchFamily="34" charset="0"/>
              </a:rPr>
              <a:t>PUC genou D 2007</a:t>
            </a:r>
          </a:p>
          <a:p>
            <a:pPr marR="10000" algn="l" rtl="0"/>
            <a:r>
              <a:rPr lang="fr-FR" sz="2200" b="0" i="0" u="none" strike="noStrike" baseline="0" dirty="0">
                <a:latin typeface="Arial" panose="020B0604020202020204" pitchFamily="34" charset="0"/>
              </a:rPr>
              <a:t>PTH G 2012</a:t>
            </a:r>
          </a:p>
          <a:p>
            <a:pPr marR="10000" algn="l" rtl="0"/>
            <a:r>
              <a:rPr lang="fr-FR" sz="2200" b="0" i="0" u="none" strike="noStrike" baseline="0" dirty="0" err="1">
                <a:latin typeface="Arial" panose="020B0604020202020204" pitchFamily="34" charset="0"/>
              </a:rPr>
              <a:t>osteosynthèse</a:t>
            </a:r>
            <a:r>
              <a:rPr lang="fr-FR" sz="2200" b="0" i="0" u="none" strike="noStrike" baseline="0" dirty="0">
                <a:latin typeface="Arial" panose="020B0604020202020204" pitchFamily="34" charset="0"/>
              </a:rPr>
              <a:t> L2L5 en 2013 puis L1L2 avril 2017 (Pr Gille)</a:t>
            </a:r>
          </a:p>
          <a:p>
            <a:pPr marR="10000" algn="l" rtl="0"/>
            <a:r>
              <a:rPr lang="fr-FR" sz="2200" b="0" i="0" u="none" strike="noStrike" baseline="0" dirty="0">
                <a:latin typeface="Arial" panose="020B0604020202020204" pitchFamily="34" charset="0"/>
              </a:rPr>
              <a:t>décompression par laminectomie et arthrodèse C3C6 pour myélopathie </a:t>
            </a:r>
            <a:r>
              <a:rPr lang="fr-FR" sz="2200" b="0" i="0" u="none" strike="noStrike" baseline="0" dirty="0" err="1">
                <a:latin typeface="Arial" panose="020B0604020202020204" pitchFamily="34" charset="0"/>
              </a:rPr>
              <a:t>cervicarthrosique</a:t>
            </a:r>
            <a:r>
              <a:rPr lang="fr-FR" sz="22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fr-FR" sz="2200" b="0" i="0" u="none" strike="noStrike" baseline="0" dirty="0" err="1">
                <a:latin typeface="Arial" panose="020B0604020202020204" pitchFamily="34" charset="0"/>
              </a:rPr>
              <a:t>Fev</a:t>
            </a:r>
            <a:r>
              <a:rPr lang="fr-FR" sz="2200" b="0" i="0" u="none" strike="noStrike" baseline="0" dirty="0">
                <a:latin typeface="Arial" panose="020B0604020202020204" pitchFamily="34" charset="0"/>
              </a:rPr>
              <a:t> 2019 reprise à 2 mois pour désunion cicatricielle surinfectée (Pr Gille)</a:t>
            </a:r>
          </a:p>
          <a:p>
            <a:pPr marR="10000" algn="l" rtl="0"/>
            <a:endParaRPr lang="fr-FR" sz="1800" b="0" i="0" u="none" strike="noStrike" baseline="0" dirty="0">
              <a:latin typeface="Arial" panose="020B0604020202020204" pitchFamily="34" charset="0"/>
            </a:endParaRP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9890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7FAFBCD4-11D0-45F4-9D93-EA4F8BE1C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2233CAA5-C552-4D74-B993-2A8F50E15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R="10000" algn="l" rtl="0"/>
            <a:r>
              <a:rPr lang="fr-FR" sz="1800" b="0" i="0" u="none" strike="noStrike" baseline="0" dirty="0">
                <a:latin typeface="Arial" panose="020B0604020202020204" pitchFamily="34" charset="0"/>
              </a:rPr>
              <a:t>PR </a:t>
            </a:r>
            <a:r>
              <a:rPr lang="fr-FR" sz="1800" b="0" i="0" u="none" strike="noStrike" baseline="0" dirty="0" err="1">
                <a:latin typeface="Arial" panose="020B0604020202020204" pitchFamily="34" charset="0"/>
              </a:rPr>
              <a:t>antiCCP</a:t>
            </a:r>
            <a:r>
              <a:rPr lang="fr-FR" sz="1800" b="0" i="0" u="none" strike="noStrike" baseline="0" dirty="0">
                <a:latin typeface="Arial" panose="020B0604020202020204" pitchFamily="34" charset="0"/>
              </a:rPr>
              <a:t> fortement positifs destructrice sévère petites et grosses articulations</a:t>
            </a:r>
          </a:p>
          <a:p>
            <a:pPr marR="10000" algn="l" rtl="0"/>
            <a:r>
              <a:rPr lang="fr-FR" sz="1800" b="0" i="0" u="none" strike="noStrike" baseline="0" dirty="0">
                <a:latin typeface="Arial" panose="020B0604020202020204" pitchFamily="34" charset="0"/>
              </a:rPr>
              <a:t>MTX puis </a:t>
            </a:r>
            <a:r>
              <a:rPr lang="fr-FR" sz="1800" b="0" i="0" u="none" strike="noStrike" baseline="0" dirty="0" err="1">
                <a:latin typeface="Arial" panose="020B0604020202020204" pitchFamily="34" charset="0"/>
              </a:rPr>
              <a:t>arava</a:t>
            </a:r>
            <a:r>
              <a:rPr lang="fr-FR" sz="1800" b="0" i="0" u="none" strike="noStrike" baseline="0" dirty="0">
                <a:latin typeface="Arial" panose="020B0604020202020204" pitchFamily="34" charset="0"/>
              </a:rPr>
              <a:t> en 2006 puis de nouveau MTX </a:t>
            </a:r>
          </a:p>
          <a:p>
            <a:pPr marR="10000" algn="l" rtl="0"/>
            <a:r>
              <a:rPr lang="fr-FR" sz="1800" b="0" i="0" u="none" strike="noStrike" baseline="0" dirty="0">
                <a:latin typeface="Arial" panose="020B0604020202020204" pitchFamily="34" charset="0"/>
              </a:rPr>
              <a:t>début HUMIRA en avril 2007</a:t>
            </a:r>
          </a:p>
          <a:p>
            <a:pPr marR="10000" algn="l" rtl="0"/>
            <a:r>
              <a:rPr lang="fr-FR" sz="1800" b="0" i="0" u="none" strike="noStrike" baseline="0" dirty="0">
                <a:latin typeface="Arial" panose="020B0604020202020204" pitchFamily="34" charset="0"/>
              </a:rPr>
              <a:t>MTX arrêté en 2009 pour ulcérations buccales</a:t>
            </a:r>
          </a:p>
          <a:p>
            <a:pPr marR="10000" algn="l" rtl="0"/>
            <a:r>
              <a:rPr lang="fr-FR" sz="1800" b="0" i="0" u="none" strike="noStrike" baseline="0" dirty="0">
                <a:latin typeface="Arial" panose="020B0604020202020204" pitchFamily="34" charset="0"/>
              </a:rPr>
              <a:t>était sous ARAVA 20mg/j et </a:t>
            </a:r>
            <a:r>
              <a:rPr lang="fr-FR" sz="1800" b="0" i="0" u="none" strike="noStrike" baseline="0" dirty="0" err="1">
                <a:latin typeface="Arial" panose="020B0604020202020204" pitchFamily="34" charset="0"/>
              </a:rPr>
              <a:t>Humira</a:t>
            </a:r>
            <a:r>
              <a:rPr lang="fr-FR" sz="1800" b="0" i="0" u="none" strike="noStrike" baseline="0" dirty="0">
                <a:latin typeface="Arial" panose="020B0604020202020204" pitchFamily="34" charset="0"/>
              </a:rPr>
              <a:t> 40mg tous les 15j qui ont été </a:t>
            </a:r>
            <a:r>
              <a:rPr lang="fr-FR" sz="1800" b="0" i="0" u="none" strike="noStrike" baseline="0" dirty="0" err="1">
                <a:latin typeface="Arial" panose="020B0604020202020204" pitchFamily="34" charset="0"/>
              </a:rPr>
              <a:t>arrêtês</a:t>
            </a:r>
            <a:r>
              <a:rPr lang="fr-FR" sz="1800" b="0" i="0" u="none" strike="noStrike" baseline="0" dirty="0">
                <a:latin typeface="Arial" panose="020B0604020202020204" pitchFamily="34" charset="0"/>
              </a:rPr>
              <a:t> au moment des problèmes infectieux en novembre 2017</a:t>
            </a:r>
          </a:p>
          <a:p>
            <a:pPr marR="10000" algn="l" rtl="0"/>
            <a:r>
              <a:rPr lang="fr-FR" sz="1800" dirty="0">
                <a:latin typeface="Arial" panose="020B0604020202020204" pitchFamily="34" charset="0"/>
              </a:rPr>
              <a:t>Reprise de suivi en novembre 2019: sous </a:t>
            </a:r>
            <a:r>
              <a:rPr lang="fr-FR" sz="1800" dirty="0" err="1">
                <a:latin typeface="Arial" panose="020B0604020202020204" pitchFamily="34" charset="0"/>
              </a:rPr>
              <a:t>cortancyl</a:t>
            </a:r>
            <a:r>
              <a:rPr lang="fr-FR" sz="1800" dirty="0">
                <a:latin typeface="Arial" panose="020B0604020202020204" pitchFamily="34" charset="0"/>
              </a:rPr>
              <a:t> 30 mg/j ! Sans traitement de fond</a:t>
            </a:r>
          </a:p>
          <a:p>
            <a:pPr marL="0" marR="10000" indent="0" algn="l" rtl="0">
              <a:buNone/>
            </a:pPr>
            <a:r>
              <a:rPr lang="fr-FR" sz="1800" dirty="0">
                <a:latin typeface="Arial" panose="020B0604020202020204" pitchFamily="34" charset="0"/>
              </a:rPr>
              <a:t>	Peu de signes d’activité clinique, CRP 13 VS 62</a:t>
            </a:r>
          </a:p>
          <a:p>
            <a:pPr marL="0" marR="10000" indent="0" algn="l" rtl="0">
              <a:buNone/>
            </a:pPr>
            <a:r>
              <a:rPr lang="fr-FR" sz="1800" b="0" i="0" u="none" strike="noStrike" baseline="0" dirty="0">
                <a:latin typeface="Arial" panose="020B0604020202020204" pitchFamily="34" charset="0"/>
                <a:sym typeface="Wingdings" panose="05000000000000000000" pitchFamily="2" charset="2"/>
              </a:rPr>
              <a:t>	 reprise ARAVA 20 mg/j et baisse </a:t>
            </a:r>
            <a:r>
              <a:rPr lang="fr-FR" sz="1800" b="0" i="0" u="none" strike="noStrike" baseline="0" dirty="0" err="1">
                <a:latin typeface="Arial" panose="020B0604020202020204" pitchFamily="34" charset="0"/>
                <a:sym typeface="Wingdings" panose="05000000000000000000" pitchFamily="2" charset="2"/>
              </a:rPr>
              <a:t>cortancyl</a:t>
            </a:r>
            <a:r>
              <a:rPr lang="fr-FR" sz="1800" b="0" i="0" u="none" strike="noStrike" baseline="0" dirty="0">
                <a:latin typeface="Arial" panose="020B0604020202020204" pitchFamily="34" charset="0"/>
                <a:sym typeface="Wingdings" panose="05000000000000000000" pitchFamily="2" charset="2"/>
              </a:rPr>
              <a:t> à 15 mg/</a:t>
            </a:r>
            <a:r>
              <a:rPr lang="fr-FR" sz="1800" dirty="0">
                <a:latin typeface="Arial" panose="020B0604020202020204" pitchFamily="34" charset="0"/>
                <a:sym typeface="Wingdings" panose="05000000000000000000" pitchFamily="2" charset="2"/>
              </a:rPr>
              <a:t>j puis 10 mg/j</a:t>
            </a:r>
          </a:p>
          <a:p>
            <a:pPr marL="0" marR="10000" indent="0" algn="l" rtl="0">
              <a:buNone/>
            </a:pPr>
            <a:r>
              <a:rPr lang="fr-FR" sz="1800" dirty="0">
                <a:latin typeface="Arial" panose="020B0604020202020204" pitchFamily="34" charset="0"/>
                <a:sym typeface="Wingdings" panose="05000000000000000000" pitchFamily="2" charset="2"/>
              </a:rPr>
              <a:t>	Bio mars 2020: CRP 5 VS 98</a:t>
            </a:r>
          </a:p>
          <a:p>
            <a:pPr marR="10000" algn="l" rtl="0"/>
            <a:r>
              <a:rPr lang="fr-FR" sz="1800" b="0" i="0" u="none" strike="noStrike" baseline="0" dirty="0">
                <a:latin typeface="Arial" panose="020B0604020202020204" pitchFamily="34" charset="0"/>
                <a:sym typeface="Wingdings" panose="05000000000000000000" pitchFamily="2" charset="2"/>
              </a:rPr>
              <a:t>Juin 2020: automédication </a:t>
            </a:r>
            <a:r>
              <a:rPr lang="fr-FR" sz="1800" dirty="0" err="1">
                <a:latin typeface="Arial" panose="020B0604020202020204" pitchFamily="34" charset="0"/>
                <a:sym typeface="Wingdings" panose="05000000000000000000" pitchFamily="2" charset="2"/>
              </a:rPr>
              <a:t>cortancyl</a:t>
            </a:r>
            <a:r>
              <a:rPr lang="fr-FR" sz="1800" dirty="0">
                <a:latin typeface="Arial" panose="020B0604020202020204" pitchFamily="34" charset="0"/>
                <a:sym typeface="Wingdings" panose="05000000000000000000" pitchFamily="2" charset="2"/>
              </a:rPr>
              <a:t> remonté à 20 puis 30 mg/j p</a:t>
            </a:r>
            <a:r>
              <a:rPr lang="fr-FR" sz="1800" b="0" i="0" u="none" strike="noStrike" baseline="0" dirty="0">
                <a:latin typeface="Arial" panose="020B0604020202020204" pitchFamily="34" charset="0"/>
              </a:rPr>
              <a:t>our poussée mains poignets épaule G chevilles (synovites poignets et TS EUC confirmées à l’écho)</a:t>
            </a:r>
          </a:p>
          <a:p>
            <a:pPr marR="10000" algn="l" rtl="0"/>
            <a:r>
              <a:rPr lang="fr-FR" sz="1800" dirty="0">
                <a:latin typeface="Arial" panose="020B0604020202020204" pitchFamily="34" charset="0"/>
              </a:rPr>
              <a:t>Revu en octobre: fait des poussées épaules poignets mains tous les mois</a:t>
            </a:r>
          </a:p>
          <a:p>
            <a:pPr marL="0" marR="10000" indent="0" algn="l" rtl="0">
              <a:buNone/>
            </a:pPr>
            <a:r>
              <a:rPr lang="fr-FR" sz="1800" b="0" i="0" u="none" strike="noStrike" baseline="0" dirty="0">
                <a:latin typeface="Arial" panose="020B0604020202020204" pitchFamily="34" charset="0"/>
                <a:sym typeface="Wingdings" panose="05000000000000000000" pitchFamily="2" charset="2"/>
              </a:rPr>
              <a:t>	 évaluation de l’activité de la maladie difficile </a:t>
            </a:r>
            <a:r>
              <a:rPr lang="fr-FR" sz="1800" dirty="0">
                <a:latin typeface="Arial" panose="020B0604020202020204" pitchFamily="34" charset="0"/>
                <a:sym typeface="Wingdings" panose="05000000000000000000" pitchFamily="2" charset="2"/>
              </a:rPr>
              <a:t>MAIS </a:t>
            </a:r>
            <a:r>
              <a:rPr lang="fr-FR" sz="1800" b="0" i="0" u="none" strike="noStrike" baseline="0" dirty="0" err="1">
                <a:latin typeface="Arial" panose="020B0604020202020204" pitchFamily="34" charset="0"/>
                <a:sym typeface="Wingdings" panose="05000000000000000000" pitchFamily="2" charset="2"/>
              </a:rPr>
              <a:t>corticodépendance</a:t>
            </a:r>
            <a:endParaRPr lang="fr-FR" sz="1800" b="0" i="0" u="none" strike="noStrike" baseline="0" dirty="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marL="0" marR="10000" indent="0" algn="l" rtl="0">
              <a:buNone/>
            </a:pPr>
            <a:r>
              <a:rPr lang="fr-FR" sz="1800" dirty="0">
                <a:latin typeface="Arial" panose="020B0604020202020204" pitchFamily="34" charset="0"/>
                <a:sym typeface="Wingdings" panose="05000000000000000000" pitchFamily="2" charset="2"/>
              </a:rPr>
              <a:t>	 reprise d’une biothérapie (ORENCIA ?)</a:t>
            </a:r>
            <a:endParaRPr lang="fr-FR" sz="1800" b="0" i="0" u="none" strike="noStrike" baseline="0" dirty="0">
              <a:latin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4873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 RCP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i="1" dirty="0"/>
              <a:t>Mr D 81 ans, PR sévère avec plusieurs complications infectieuses. Reprise d’une biothérapie ? (</a:t>
            </a:r>
            <a:r>
              <a:rPr lang="fr-FR" i="1" dirty="0" err="1"/>
              <a:t>Orencia</a:t>
            </a:r>
            <a:r>
              <a:rPr lang="fr-FR" i="1" dirty="0"/>
              <a:t> ?)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&gt;&gt;Préférer </a:t>
            </a:r>
            <a:r>
              <a:rPr lang="fr-FR" dirty="0" err="1"/>
              <a:t>Orencia</a:t>
            </a:r>
            <a:r>
              <a:rPr lang="fr-FR" dirty="0"/>
              <a:t> </a:t>
            </a:r>
            <a:r>
              <a:rPr lang="fr-FR" dirty="0" smtClean="0"/>
              <a:t>car il est rapporté moins </a:t>
            </a:r>
            <a:r>
              <a:rPr lang="fr-FR" dirty="0"/>
              <a:t>de risque, </a:t>
            </a:r>
            <a:r>
              <a:rPr lang="fr-FR"/>
              <a:t>et </a:t>
            </a:r>
            <a:r>
              <a:rPr lang="fr-FR" smtClean="0"/>
              <a:t>surtout diminuer </a:t>
            </a:r>
            <a:r>
              <a:rPr lang="fr-FR" dirty="0"/>
              <a:t>la corticothérapie le plus vite possible.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71362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419</Words>
  <Application>Microsoft Macintosh PowerPoint</Application>
  <PresentationFormat>Personnalisé</PresentationFormat>
  <Paragraphs>51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Mr A… 66 ans</vt:lpstr>
      <vt:lpstr>Présentation PowerPoint</vt:lpstr>
      <vt:lpstr>Présentation PowerPoint</vt:lpstr>
      <vt:lpstr>Proposition de la RCP</vt:lpstr>
      <vt:lpstr>Mr D 81 ans: ATCD</vt:lpstr>
      <vt:lpstr>Présentation PowerPoint</vt:lpstr>
      <vt:lpstr>Conclusion RCP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 A</dc:title>
  <dc:creator>Matthieu LAVIELLE</dc:creator>
  <cp:lastModifiedBy>iMac</cp:lastModifiedBy>
  <cp:revision>13</cp:revision>
  <dcterms:created xsi:type="dcterms:W3CDTF">2020-11-03T18:37:10Z</dcterms:created>
  <dcterms:modified xsi:type="dcterms:W3CDTF">2020-12-08T15:40:14Z</dcterms:modified>
</cp:coreProperties>
</file>