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1646E4-7AF7-41DC-9F29-D5653EE7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F6D6C-D28C-4117-8669-2E907117FD6B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27696-334E-494C-A31F-708AA6E5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B7A1E-9DFD-469A-B1E3-0F506584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80586-35FF-4444-9D6E-195FD9F8DB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004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B43AA-2BA5-4C34-BACD-4CDAC583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FB234B-DEFB-4B7B-92DC-A3C4F1FDA495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18F71-9DD3-4BBF-8750-883D5D7A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DA026-355A-4F0E-B964-0AE0127C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384FF-922A-4E11-BD3B-3B93BF98D5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167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9368E0-97BF-41EE-A36E-D2BAAA4D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A5C1F-2B76-48A7-9AE7-8FD0A1EC56AF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B0A5E-9066-47F0-9510-0AD27AD2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D8EDB-5835-4697-A97E-884430DF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7DD3-0021-4FD6-B5F2-92D8CF351A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838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5FEDF-8E57-45C6-94D5-F41064BD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803CCB-8964-46A5-83A6-562B8E84259A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34315-BBCA-4331-B092-876ADD9B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28CFD1-13DC-4A71-BEBF-C4E9575B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99DA-63DC-411A-816D-167795551D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034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4BA5-A551-43C4-9D9D-893E0A50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01248-B4A4-449A-82A9-1C18AADDCFB4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2FAE8-12A0-46C2-B7C1-F9826514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9F2650-192B-4EF7-AD7C-38F7944D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06B0-3D0B-41D0-BBB8-52EC7219B6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951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6C6FC41-A48B-47F0-B69F-6A95C98A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CFAC2-2CDB-4B4C-91E9-A385A600FED9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61D4799-5672-45F8-9ADD-834C8ECE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A83E14C-F964-4974-899C-5D84DC2F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5298-A399-4ABB-8255-543A65CAF2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52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E278840-D66C-487C-81EC-C17F1E2F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8F505-C1D7-4168-AB91-C9A1AA611FF5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49D32A6-1F39-48D8-BAB3-C3EEF4B0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B90D410-B11A-4D0A-A0ED-1DF361DA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F9565-0607-42CC-955C-D29505B09A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70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CF1DE0B-CE3B-4597-8B8F-9D00063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89BA41-C69C-4F45-B4DD-A8C4C60A08F3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A46B780-3DE8-44A2-9147-14F9F1C9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1504CBE-9631-45D4-AD24-D00334E9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AC517-4903-4989-8428-AAC6B6D5C6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4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119F691-A6A6-41EC-B200-FDB7A282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2C7EF-6641-4088-B4B5-CF933B0A9DFE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41CDEF7-87E1-48E9-BFC7-F612ECAF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DD9DAED-6537-4C42-A5EA-548FE9D8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2C4E7-0E55-4A40-8F47-E3E2ADB3B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480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A07EF01-272F-4D23-A8A6-F9BA8B0B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A2934-0B72-4339-AE6C-D45398C495E3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4F279CB-769B-47A8-A8DD-7AC621A0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4E6F264-5840-414D-B2AE-28EE8F1A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BC00-C082-49E3-9A8D-B1E1C5649C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76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2B7F434-E8A6-4524-B606-5CA10945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1863F-A2E5-4664-B82D-1162880E3516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965B78D-B651-4EC6-90DE-43CA4B7E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C210426-6048-4F08-9CE8-85F17C38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478C2-9196-44F2-891E-B52113E4E0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928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083B8D3-A97E-429F-BC27-3E5BFD612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6BAD75D-AE4C-4CC4-9CDE-2048A28BF8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4D543-4564-4CD8-B042-0E3EBEE13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ACF3542-94A7-4994-95FC-763660282043}" type="datetimeFigureOut">
              <a:rPr lang="fr-FR" altLang="fr-FR"/>
              <a:pPr/>
              <a:t>05/11/2020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55ACC-3845-452A-B70A-1C62B158F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E38C2D-B3C8-4C3D-B7E1-7A96FDF7F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F8F52D-6794-4FFA-B2CF-44DC22E6575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ZoneTexte 3">
            <a:extLst>
              <a:ext uri="{FF2B5EF4-FFF2-40B4-BE49-F238E27FC236}">
                <a16:creationId xmlns:a16="http://schemas.microsoft.com/office/drawing/2014/main" id="{F863AEE2-D25F-4B6D-A155-B030BFCC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687388"/>
            <a:ext cx="50990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Madame W</a:t>
            </a:r>
            <a:r>
              <a:rPr lang="mr-IN" altLang="fr-FR" b="1">
                <a:latin typeface="Mangal" panose="02040503050203030202" pitchFamily="18" charset="0"/>
              </a:rPr>
              <a:t>…</a:t>
            </a:r>
            <a:r>
              <a:rPr lang="fr-FR" altLang="fr-FR" b="1"/>
              <a:t> 36 ans</a:t>
            </a:r>
          </a:p>
          <a:p>
            <a:endParaRPr lang="fr-FR" altLang="fr-FR"/>
          </a:p>
          <a:p>
            <a:r>
              <a:rPr lang="fr-FR" altLang="fr-FR"/>
              <a:t>Maladie de crohn sous adalimumab depuis 2016, en rémission</a:t>
            </a:r>
          </a:p>
          <a:p>
            <a:endParaRPr lang="fr-FR" altLang="fr-FR"/>
          </a:p>
          <a:p>
            <a:r>
              <a:rPr lang="fr-FR" altLang="fr-FR"/>
              <a:t>Vue en consultation en mars 2020 pour purpura vasculaire mb inf</a:t>
            </a:r>
          </a:p>
          <a:p>
            <a:r>
              <a:rPr lang="fr-FR" altLang="fr-FR"/>
              <a:t>Pas de manifestations digestives, crohn en rémission</a:t>
            </a:r>
          </a:p>
          <a:p>
            <a:r>
              <a:rPr lang="fr-FR" altLang="fr-FR"/>
              <a:t>Pas d’épisode infectieux récent</a:t>
            </a:r>
          </a:p>
          <a:p>
            <a:endParaRPr lang="fr-FR" altLang="fr-FR"/>
          </a:p>
          <a:p>
            <a:r>
              <a:rPr lang="fr-FR" altLang="fr-FR"/>
              <a:t>Depuis janvier 2020, épisodes récurrents d’</a:t>
            </a:r>
            <a:r>
              <a:rPr lang="fr-FR" altLang="ja-JP"/>
              <a:t>oligoarthrite, spontanément régressif</a:t>
            </a:r>
          </a:p>
          <a:p>
            <a:r>
              <a:rPr lang="fr-FR" altLang="fr-FR"/>
              <a:t>Parfois de simples arthralgies inflammatoires qui prédominent aux membres inférieurs.</a:t>
            </a:r>
          </a:p>
          <a:p>
            <a:endParaRPr lang="fr-FR" altLang="fr-FR"/>
          </a:p>
          <a:p>
            <a:endParaRPr lang="fr-FR" altLang="fr-FR"/>
          </a:p>
        </p:txBody>
      </p:sp>
      <p:pic>
        <p:nvPicPr>
          <p:cNvPr id="2050" name="Image 4" descr="UNADJUSTEDNONRAW_thumb_218d.jpg">
            <a:extLst>
              <a:ext uri="{FF2B5EF4-FFF2-40B4-BE49-F238E27FC236}">
                <a16:creationId xmlns:a16="http://schemas.microsoft.com/office/drawing/2014/main" id="{6B46F469-AC9A-41E1-9ACD-362EDECD3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687388"/>
            <a:ext cx="33940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 3" descr="Capture d’écran 2020-10-03 à 15.01.12.png">
            <a:extLst>
              <a:ext uri="{FF2B5EF4-FFF2-40B4-BE49-F238E27FC236}">
                <a16:creationId xmlns:a16="http://schemas.microsoft.com/office/drawing/2014/main" id="{844EA19C-2AC1-4860-B157-AFE952067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3675"/>
            <a:ext cx="901065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Image 3" descr="Capture d’écran 2020-10-03 à 15.04.55.png">
            <a:extLst>
              <a:ext uri="{FF2B5EF4-FFF2-40B4-BE49-F238E27FC236}">
                <a16:creationId xmlns:a16="http://schemas.microsoft.com/office/drawing/2014/main" id="{F0F94B0C-9175-4A65-A9C6-B64A0F922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8864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ZoneTexte 3">
            <a:extLst>
              <a:ext uri="{FF2B5EF4-FFF2-40B4-BE49-F238E27FC236}">
                <a16:creationId xmlns:a16="http://schemas.microsoft.com/office/drawing/2014/main" id="{D480E714-B1D8-470C-94CA-AD755C9F5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669925"/>
            <a:ext cx="76914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/>
              <a:t>Donc </a:t>
            </a:r>
            <a:r>
              <a:rPr lang="fr-FR" altLang="fr-FR" b="1"/>
              <a:t>ostéoarthropathie nerveuse diabétique bilatérale</a:t>
            </a:r>
          </a:p>
          <a:p>
            <a:r>
              <a:rPr lang="fr-FR" altLang="fr-FR"/>
              <a:t>Décharge +++</a:t>
            </a:r>
          </a:p>
          <a:p>
            <a:r>
              <a:rPr lang="fr-FR" altLang="fr-FR"/>
              <a:t>Pris en charge à HL réseau pied pour grand appareillage</a:t>
            </a:r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r>
              <a:rPr lang="fr-FR" altLang="fr-FR" b="1"/>
              <a:t>Discussion DPC :</a:t>
            </a:r>
          </a:p>
          <a:p>
            <a:r>
              <a:rPr lang="fr-FR" altLang="fr-FR"/>
              <a:t>Le scanner est  plutôt en faveur d’une ostéo-arthropathie neurogène dans le cadre de son diabète, </a:t>
            </a:r>
          </a:p>
          <a:p>
            <a:r>
              <a:rPr lang="fr-FR" altLang="fr-FR"/>
              <a:t>pas d’argument très franc pour une infection surajoutée (car condensations, érosions régulières, subluxation), éventuellement compléter par IRM avec injection si doute</a:t>
            </a:r>
          </a:p>
          <a:p>
            <a:r>
              <a:rPr lang="fr-FR" altLang="fr-FR"/>
              <a:t> 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ZoneTexte 3">
            <a:extLst>
              <a:ext uri="{FF2B5EF4-FFF2-40B4-BE49-F238E27FC236}">
                <a16:creationId xmlns:a16="http://schemas.microsoft.com/office/drawing/2014/main" id="{DB87E8A0-08A2-4977-B4D9-2FCF1E43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741363"/>
            <a:ext cx="78851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BAI nég, sérologies virales nég. BU + hématurie microscopique, fonction rénale préservée. Pas de protéinurie.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Biospsie cutanée vascularite leucocytoclasique avec dépots d’igA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b="1"/>
              <a:t>Purpura rhumatoide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Essai d’un traitement symptomatique, repos et cortico : pas d’amélioration -</a:t>
            </a:r>
          </a:p>
          <a:p>
            <a:pPr>
              <a:buFont typeface="Arial" panose="020B0604020202020204" pitchFamily="34" charset="0"/>
              <a:buChar char="•"/>
            </a:pPr>
            <a:endParaRPr lang="fr-FR" alt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Pas de nouvelles crises après l’arrêt de sa biothérapie par Adalimumab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Switch par de l’</a:t>
            </a:r>
            <a:r>
              <a:rPr lang="fr-FR" altLang="ja-JP"/>
              <a:t>imurel par les gastro</a:t>
            </a:r>
            <a:endParaRPr lang="fr-FR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ZoneTexte 3">
            <a:extLst>
              <a:ext uri="{FF2B5EF4-FFF2-40B4-BE49-F238E27FC236}">
                <a16:creationId xmlns:a16="http://schemas.microsoft.com/office/drawing/2014/main" id="{5443C94A-2184-4574-95A8-B8293666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600075"/>
            <a:ext cx="818515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Madame D</a:t>
            </a:r>
            <a:r>
              <a:rPr lang="mr-IN" altLang="fr-FR" b="1">
                <a:latin typeface="Mangal" panose="02040503050203030202" pitchFamily="18" charset="0"/>
              </a:rPr>
              <a:t>…</a:t>
            </a:r>
            <a:r>
              <a:rPr lang="fr-FR" altLang="fr-FR" b="1"/>
              <a:t> 39 ans</a:t>
            </a:r>
          </a:p>
          <a:p>
            <a:endParaRPr lang="fr-FR" altLang="fr-FR"/>
          </a:p>
          <a:p>
            <a:r>
              <a:rPr lang="fr-FR" altLang="fr-FR"/>
              <a:t>ATCD</a:t>
            </a:r>
          </a:p>
          <a:p>
            <a:r>
              <a:rPr lang="fr-FR" altLang="fr-FR"/>
              <a:t>	- fracture du tubercule majeur de l’épaule droite sur chute dans les escaliers 2018</a:t>
            </a:r>
          </a:p>
          <a:p>
            <a:r>
              <a:rPr lang="fr-FR" altLang="fr-FR"/>
              <a:t>	- fracture du tiers distal de la fibula G spontanée en mai 2020</a:t>
            </a:r>
          </a:p>
          <a:p>
            <a:r>
              <a:rPr lang="fr-FR" altLang="fr-FR"/>
              <a:t>	- fracture de la 9</a:t>
            </a:r>
            <a:r>
              <a:rPr lang="fr-FR" altLang="fr-FR" baseline="30000"/>
              <a:t>ème</a:t>
            </a:r>
            <a:r>
              <a:rPr lang="fr-FR" altLang="fr-FR"/>
              <a:t> côte G spontanée en sept 2020 en faisant du vélo</a:t>
            </a:r>
          </a:p>
          <a:p>
            <a:endParaRPr lang="fr-FR" altLang="fr-FR"/>
          </a:p>
          <a:p>
            <a:r>
              <a:rPr lang="fr-FR" altLang="fr-FR"/>
              <a:t>TTT actuel POP leeloo changée il y a 2 mois (à la place de cerazette) pour irritabilité</a:t>
            </a:r>
          </a:p>
          <a:p>
            <a:endParaRPr lang="fr-FR" altLang="fr-FR"/>
          </a:p>
          <a:p>
            <a:r>
              <a:rPr lang="fr-FR" altLang="fr-FR"/>
              <a:t>Pèse 50kgs pour 160cm mais se plaint d’avoir pris du poids avec une topographie androïde.</a:t>
            </a:r>
          </a:p>
          <a:p>
            <a:r>
              <a:rPr lang="fr-FR" altLang="fr-FR"/>
              <a:t>Greffe de gencive (?) à l’âge de 18 ans</a:t>
            </a:r>
          </a:p>
          <a:p>
            <a:r>
              <a:rPr lang="fr-FR" altLang="fr-FR"/>
              <a:t>Pas de FDR ostéoporotique</a:t>
            </a:r>
          </a:p>
          <a:p>
            <a:endParaRPr lang="fr-FR" altLang="fr-FR"/>
          </a:p>
          <a:p>
            <a:r>
              <a:rPr lang="fr-FR" altLang="fr-FR"/>
              <a:t>DMO T score -1.3 au rachis et -1.7 au col</a:t>
            </a:r>
          </a:p>
          <a:p>
            <a:endParaRPr lang="fr-FR" altLang="fr-FR"/>
          </a:p>
          <a:p>
            <a:r>
              <a:rPr lang="fr-FR" altLang="fr-FR"/>
              <a:t>Bio: rien d’anormal sur le bilan d’ostéopathie fragilisante de « première intention » sauf PAL à 18</a:t>
            </a:r>
          </a:p>
          <a:p>
            <a:endParaRPr lang="fr-FR" altLang="fr-FR"/>
          </a:p>
          <a:p>
            <a:r>
              <a:rPr lang="fr-FR" altLang="fr-FR"/>
              <a:t>Bio complémentaire CLU/24h très augmenté en faveur d’un </a:t>
            </a:r>
            <a:r>
              <a:rPr lang="fr-FR" altLang="fr-FR" b="1"/>
              <a:t>hypercorticisme</a:t>
            </a:r>
          </a:p>
          <a:p>
            <a:r>
              <a:rPr lang="fr-FR" altLang="fr-FR"/>
              <a:t>Bilan complémentaire des endoc en cours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ZoneTexte 3">
            <a:extLst>
              <a:ext uri="{FF2B5EF4-FFF2-40B4-BE49-F238E27FC236}">
                <a16:creationId xmlns:a16="http://schemas.microsoft.com/office/drawing/2014/main" id="{0E3B8998-19C5-4049-9637-A1F7B7C98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2613"/>
            <a:ext cx="75311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Madame A</a:t>
            </a:r>
            <a:r>
              <a:rPr lang="mr-IN" altLang="fr-FR" b="1">
                <a:latin typeface="Mangal" panose="02040503050203030202" pitchFamily="18" charset="0"/>
              </a:rPr>
              <a:t>…</a:t>
            </a:r>
            <a:r>
              <a:rPr lang="fr-FR" altLang="fr-FR" b="1"/>
              <a:t> 68 ans</a:t>
            </a:r>
          </a:p>
          <a:p>
            <a:endParaRPr lang="fr-FR" altLang="fr-FR"/>
          </a:p>
          <a:p>
            <a:r>
              <a:rPr lang="fr-FR" altLang="fr-FR"/>
              <a:t>ATCD</a:t>
            </a:r>
          </a:p>
          <a:p>
            <a:r>
              <a:rPr lang="fr-FR" altLang="fr-FR"/>
              <a:t>	- diabète de type 2 </a:t>
            </a:r>
          </a:p>
          <a:p>
            <a:r>
              <a:rPr lang="fr-FR" altLang="fr-FR"/>
              <a:t>	- insuffisance rénale chronique cl 45mL/min sur néphroangiosclérose</a:t>
            </a:r>
          </a:p>
          <a:p>
            <a:r>
              <a:rPr lang="fr-FR" altLang="fr-FR"/>
              <a:t>	- HTA</a:t>
            </a:r>
          </a:p>
          <a:p>
            <a:r>
              <a:rPr lang="fr-FR" altLang="fr-FR"/>
              <a:t>	- carcinome urothélial infiltrant en 2016 traité par chirurgie et BCGthérapie, rechute en mars 2020 traité par chirurgie et BCGthérapie (cycle d’induction débuté fin aout </a:t>
            </a:r>
            <a:r>
              <a:rPr lang="mr-IN" altLang="fr-FR">
                <a:latin typeface="Mangal" panose="02040503050203030202" pitchFamily="18" charset="0"/>
              </a:rPr>
              <a:t>–</a:t>
            </a:r>
            <a:r>
              <a:rPr lang="fr-FR" altLang="fr-FR"/>
              <a:t> dernière injection le 8/09).</a:t>
            </a:r>
          </a:p>
          <a:p>
            <a:endParaRPr lang="fr-FR" altLang="fr-FR"/>
          </a:p>
          <a:p>
            <a:r>
              <a:rPr lang="fr-FR" altLang="fr-FR"/>
              <a:t>Adressée fin septembre pour oligoarthrite asymétrique fébrile</a:t>
            </a:r>
          </a:p>
          <a:p>
            <a:r>
              <a:rPr lang="fr-FR" altLang="fr-FR"/>
              <a:t>	genou gauche, épaule droite, IPD du 4</a:t>
            </a:r>
            <a:r>
              <a:rPr lang="fr-FR" altLang="fr-FR" baseline="30000"/>
              <a:t>ème</a:t>
            </a:r>
            <a:r>
              <a:rPr lang="fr-FR" altLang="fr-FR"/>
              <a:t> doigt droit</a:t>
            </a:r>
          </a:p>
          <a:p>
            <a:r>
              <a:rPr lang="fr-FR" altLang="fr-FR"/>
              <a:t>Avec cervicalgies inflammatoires</a:t>
            </a:r>
          </a:p>
          <a:p>
            <a:r>
              <a:rPr lang="fr-FR" altLang="fr-FR"/>
              <a:t>Sd inflammatoire bio CRP 300mg/L</a:t>
            </a:r>
          </a:p>
          <a:p>
            <a:r>
              <a:rPr lang="fr-FR" altLang="fr-FR"/>
              <a:t>PLA liquide inflammatoire 15 000 éléments sans germe ni crstaux</a:t>
            </a:r>
          </a:p>
          <a:p>
            <a:r>
              <a:rPr lang="fr-FR" altLang="fr-FR"/>
              <a:t>BAI négatif</a:t>
            </a:r>
          </a:p>
          <a:p>
            <a:r>
              <a:rPr lang="fr-FR" altLang="fr-FR"/>
              <a:t>HLAB27 +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ZoneTexte 3">
            <a:extLst>
              <a:ext uri="{FF2B5EF4-FFF2-40B4-BE49-F238E27FC236}">
                <a16:creationId xmlns:a16="http://schemas.microsoft.com/office/drawing/2014/main" id="{5D90D562-6C04-477F-BAAF-A53D928A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617538"/>
            <a:ext cx="7550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Oligoarthrite réactionnelle à la BCGthérapie</a:t>
            </a:r>
          </a:p>
          <a:p>
            <a:endParaRPr lang="fr-FR" altLang="fr-FR"/>
          </a:p>
          <a:p>
            <a:r>
              <a:rPr lang="fr-FR" altLang="fr-FR"/>
              <a:t>Utilisation des AINS délicate eu égard au rein</a:t>
            </a:r>
          </a:p>
          <a:p>
            <a:r>
              <a:rPr lang="fr-FR" altLang="fr-FR"/>
              <a:t>Corticothérapie générale à ½ mg/kg permettant une nette amélioration mais rebond à la décroissance</a:t>
            </a:r>
          </a:p>
          <a:p>
            <a:r>
              <a:rPr lang="fr-FR" altLang="fr-FR"/>
              <a:t>Introduction de métho à petites doses à visée d’épargne cortisonique</a:t>
            </a:r>
          </a:p>
          <a:p>
            <a:r>
              <a:rPr lang="fr-FR" altLang="fr-FR"/>
              <a:t>Arrêt de la BCGthérapie en accord avec les uro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ZoneTexte 3">
            <a:extLst>
              <a:ext uri="{FF2B5EF4-FFF2-40B4-BE49-F238E27FC236}">
                <a16:creationId xmlns:a16="http://schemas.microsoft.com/office/drawing/2014/main" id="{2FDBFAA0-E805-4991-AB41-47F86F59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476250"/>
            <a:ext cx="785018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b="1"/>
              <a:t>Mr C</a:t>
            </a:r>
            <a:r>
              <a:rPr lang="mr-IN" altLang="fr-FR" b="1">
                <a:latin typeface="Mangal" panose="02040503050203030202" pitchFamily="18" charset="0"/>
              </a:rPr>
              <a:t>…</a:t>
            </a:r>
            <a:r>
              <a:rPr lang="fr-FR" altLang="fr-FR" b="1"/>
              <a:t> 72 ans</a:t>
            </a:r>
          </a:p>
          <a:p>
            <a:endParaRPr lang="fr-FR" altLang="fr-FR" b="1"/>
          </a:p>
          <a:p>
            <a:r>
              <a:rPr lang="fr-FR" altLang="fr-FR"/>
              <a:t>ATCD</a:t>
            </a:r>
          </a:p>
          <a:p>
            <a:r>
              <a:rPr lang="fr-FR" altLang="fr-FR"/>
              <a:t>	- diabète de type 1 depuis l’enfance avec néphropathie et rétinopathie diabétique</a:t>
            </a:r>
          </a:p>
          <a:p>
            <a:r>
              <a:rPr lang="fr-FR" altLang="fr-FR"/>
              <a:t>	- HTA</a:t>
            </a:r>
          </a:p>
          <a:p>
            <a:endParaRPr lang="fr-FR" altLang="fr-FR"/>
          </a:p>
          <a:p>
            <a:r>
              <a:rPr lang="fr-FR" altLang="fr-FR"/>
              <a:t>Janvier 2020, douleur brutale du pied gauche à la marche puis gonflement itératif du pied sensible, rouge et chaud.</a:t>
            </a:r>
          </a:p>
          <a:p>
            <a:r>
              <a:rPr lang="fr-FR" altLang="fr-FR"/>
              <a:t>Sd inflammatoire biologique fluctuant satellite des poussées</a:t>
            </a:r>
          </a:p>
          <a:p>
            <a:r>
              <a:rPr lang="fr-FR" altLang="fr-FR"/>
              <a:t>Traitement par augmentin, puis en l’absence d’amélioration oflocet et augmentin et finalement auto médication par augmentin à chaque poussée inflammatoire. Apparition d’une déformation du pied qui le motive à consulter.</a:t>
            </a:r>
          </a:p>
          <a:p>
            <a:endParaRPr lang="fr-FR" altLang="fr-FR"/>
          </a:p>
          <a:p>
            <a:r>
              <a:rPr lang="fr-FR" altLang="fr-FR"/>
              <a:t>Clinique</a:t>
            </a:r>
          </a:p>
          <a:p>
            <a:r>
              <a:rPr lang="fr-FR" altLang="fr-FR"/>
              <a:t>Apyrexie, pas de porte d’entrée cutanée</a:t>
            </a:r>
          </a:p>
          <a:p>
            <a:r>
              <a:rPr lang="fr-FR" altLang="fr-FR"/>
              <a:t>effondrement de l’arche interne du pied gauche</a:t>
            </a:r>
          </a:p>
          <a:p>
            <a:r>
              <a:rPr lang="fr-FR" altLang="fr-FR"/>
              <a:t>signes objectifs de neuropathie périph,</a:t>
            </a:r>
          </a:p>
          <a:p>
            <a:r>
              <a:rPr lang="fr-FR" altLang="fr-FR"/>
              <a:t>pas de gonflement, pas d’aspect inflammatoire, dermite ocre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 3" descr="UNADJUSTEDNONRAW_thumb_2313.jpg">
            <a:extLst>
              <a:ext uri="{FF2B5EF4-FFF2-40B4-BE49-F238E27FC236}">
                <a16:creationId xmlns:a16="http://schemas.microsoft.com/office/drawing/2014/main" id="{BECB938A-44F6-4EB3-BA15-1AB74431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76400"/>
            <a:ext cx="38227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Image 4" descr="UNADJUSTEDNONRAW_thumb_230d.jpg">
            <a:extLst>
              <a:ext uri="{FF2B5EF4-FFF2-40B4-BE49-F238E27FC236}">
                <a16:creationId xmlns:a16="http://schemas.microsoft.com/office/drawing/2014/main" id="{46A2F938-3E4C-4B4D-AE29-428D8D63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Image 3" descr="UNADJUSTEDNONRAW_thumb_2316.jpg">
            <a:extLst>
              <a:ext uri="{FF2B5EF4-FFF2-40B4-BE49-F238E27FC236}">
                <a16:creationId xmlns:a16="http://schemas.microsoft.com/office/drawing/2014/main" id="{11DD7E89-30AC-4821-9837-2BED7024C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r="18105" b="57961"/>
          <a:stretch>
            <a:fillRect/>
          </a:stretch>
        </p:blipFill>
        <p:spPr bwMode="auto">
          <a:xfrm>
            <a:off x="652463" y="123825"/>
            <a:ext cx="746125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Image 3" descr="UNADJUSTEDNONRAW_thumb_2316.jpg">
            <a:extLst>
              <a:ext uri="{FF2B5EF4-FFF2-40B4-BE49-F238E27FC236}">
                <a16:creationId xmlns:a16="http://schemas.microsoft.com/office/drawing/2014/main" id="{B2508D8A-EB36-4313-B608-38BC65D2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49390" r="26537"/>
          <a:stretch>
            <a:fillRect/>
          </a:stretch>
        </p:blipFill>
        <p:spPr bwMode="auto">
          <a:xfrm>
            <a:off x="1376363" y="0"/>
            <a:ext cx="623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592</Words>
  <Application>Microsoft Office PowerPoint</Application>
  <PresentationFormat>Affichage à l'écran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MS PGothic</vt:lpstr>
      <vt:lpstr>Arial</vt:lpstr>
      <vt:lpstr>Mangal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Bertrand</dc:creator>
  <cp:lastModifiedBy>Julia Philadelphe Sanchez</cp:lastModifiedBy>
  <cp:revision>9</cp:revision>
  <dcterms:created xsi:type="dcterms:W3CDTF">2020-10-03T12:05:33Z</dcterms:created>
  <dcterms:modified xsi:type="dcterms:W3CDTF">2020-11-05T10:40:21Z</dcterms:modified>
</cp:coreProperties>
</file>