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65E4-F147-4EA7-8C62-5FA17B6BC850}" type="datetimeFigureOut">
              <a:rPr lang="fr-FR" smtClean="0"/>
              <a:t>22/10/20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B541-431F-4BD8-8862-0A0C4034256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77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65E4-F147-4EA7-8C62-5FA17B6BC850}" type="datetimeFigureOut">
              <a:rPr lang="fr-FR" smtClean="0"/>
              <a:t>22/10/20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B541-431F-4BD8-8862-0A0C4034256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03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65E4-F147-4EA7-8C62-5FA17B6BC850}" type="datetimeFigureOut">
              <a:rPr lang="fr-FR" smtClean="0"/>
              <a:t>22/10/20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B541-431F-4BD8-8862-0A0C4034256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49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65E4-F147-4EA7-8C62-5FA17B6BC850}" type="datetimeFigureOut">
              <a:rPr lang="fr-FR" smtClean="0"/>
              <a:t>22/10/20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B541-431F-4BD8-8862-0A0C4034256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29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65E4-F147-4EA7-8C62-5FA17B6BC850}" type="datetimeFigureOut">
              <a:rPr lang="fr-FR" smtClean="0"/>
              <a:t>22/10/20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B541-431F-4BD8-8862-0A0C4034256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9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65E4-F147-4EA7-8C62-5FA17B6BC850}" type="datetimeFigureOut">
              <a:rPr lang="fr-FR" smtClean="0"/>
              <a:t>22/10/20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B541-431F-4BD8-8862-0A0C4034256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51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65E4-F147-4EA7-8C62-5FA17B6BC850}" type="datetimeFigureOut">
              <a:rPr lang="fr-FR" smtClean="0"/>
              <a:t>22/10/20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B541-431F-4BD8-8862-0A0C4034256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4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65E4-F147-4EA7-8C62-5FA17B6BC850}" type="datetimeFigureOut">
              <a:rPr lang="fr-FR" smtClean="0"/>
              <a:t>22/10/20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B541-431F-4BD8-8862-0A0C4034256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08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65E4-F147-4EA7-8C62-5FA17B6BC850}" type="datetimeFigureOut">
              <a:rPr lang="fr-FR" smtClean="0"/>
              <a:t>22/10/20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B541-431F-4BD8-8862-0A0C4034256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16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65E4-F147-4EA7-8C62-5FA17B6BC850}" type="datetimeFigureOut">
              <a:rPr lang="fr-FR" smtClean="0"/>
              <a:t>22/10/20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B541-431F-4BD8-8862-0A0C4034256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1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65E4-F147-4EA7-8C62-5FA17B6BC850}" type="datetimeFigureOut">
              <a:rPr lang="fr-FR" smtClean="0"/>
              <a:t>22/10/20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B541-431F-4BD8-8862-0A0C4034256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54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865E4-F147-4EA7-8C62-5FA17B6BC850}" type="datetimeFigureOut">
              <a:rPr lang="fr-FR" smtClean="0"/>
              <a:t>22/10/20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EB541-431F-4BD8-8862-0A0C4034256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38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Mme JF, 20 ans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Vue en Cs au mois de février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3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 DPC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Personne n’a vu ce profil de fracture sur un ostéome </a:t>
            </a:r>
            <a:r>
              <a:rPr lang="fr-FR" dirty="0" err="1" smtClean="0"/>
              <a:t>ostéoïde</a:t>
            </a:r>
            <a:r>
              <a:rPr lang="fr-FR" dirty="0" smtClean="0"/>
              <a:t>.</a:t>
            </a:r>
          </a:p>
          <a:p>
            <a:r>
              <a:rPr lang="fr-FR" dirty="0" smtClean="0"/>
              <a:t>La question : est-ce bien un OO qui pré existait à la fracture ? Ou était ce une fracture de contrainte qui ne consolide pas (mais cela aussi n’est pas classique chez une JF de 20 ans), sachant que nous avons éliminé :</a:t>
            </a:r>
          </a:p>
          <a:p>
            <a:pPr marL="0" indent="0">
              <a:buNone/>
            </a:pPr>
            <a:r>
              <a:rPr lang="fr-FR" dirty="0" smtClean="0"/>
              <a:t>-pas de trouble du bilan phosphocalcique, pas de diabète phosphaté, pas de carence en vit D, pas d’</a:t>
            </a:r>
            <a:r>
              <a:rPr lang="fr-FR" dirty="0" err="1" smtClean="0"/>
              <a:t>hypophosphatasie</a:t>
            </a:r>
            <a:r>
              <a:rPr lang="fr-FR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78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Autofit/>
          </a:bodyPr>
          <a:lstStyle/>
          <a:p>
            <a:r>
              <a:rPr lang="fr-FR" sz="2400" dirty="0"/>
              <a:t>Depuis septembre 2019 : </a:t>
            </a:r>
            <a:r>
              <a:rPr lang="fr-FR" sz="2400" b="1" dirty="0"/>
              <a:t>douleur dorsale para-rachidienne </a:t>
            </a:r>
            <a:r>
              <a:rPr lang="fr-FR" sz="2400" b="1" dirty="0" smtClean="0"/>
              <a:t>gauche</a:t>
            </a:r>
            <a:r>
              <a:rPr lang="fr-FR" sz="2400" dirty="0" smtClean="0"/>
              <a:t>, permanente</a:t>
            </a:r>
            <a:r>
              <a:rPr lang="fr-FR" sz="2400" dirty="0"/>
              <a:t>, majorée par les mobilisations, la respiration, la toux</a:t>
            </a:r>
            <a:r>
              <a:rPr lang="fr-FR" sz="2400" dirty="0" smtClean="0"/>
              <a:t> </a:t>
            </a:r>
          </a:p>
          <a:p>
            <a:endParaRPr lang="fr-FR" sz="2400" dirty="0" smtClean="0"/>
          </a:p>
          <a:p>
            <a:r>
              <a:rPr lang="fr-FR" sz="2400" dirty="0"/>
              <a:t>TDM qui retrouve </a:t>
            </a:r>
            <a:r>
              <a:rPr lang="fr-FR" sz="2400" dirty="0" smtClean="0"/>
              <a:t>une </a:t>
            </a:r>
            <a:r>
              <a:rPr lang="fr-FR" sz="2400" b="1" dirty="0" smtClean="0"/>
              <a:t>lésion </a:t>
            </a:r>
            <a:r>
              <a:rPr lang="fr-FR" sz="2400" b="1" dirty="0"/>
              <a:t>ostéolytique de l'arc postérieur de la 4ème côte </a:t>
            </a:r>
            <a:r>
              <a:rPr lang="fr-FR" sz="2400" b="1" dirty="0" smtClean="0"/>
              <a:t>gauche évocatrice </a:t>
            </a:r>
            <a:r>
              <a:rPr lang="fr-FR" sz="2400" b="1" dirty="0"/>
              <a:t>d'un ostéome </a:t>
            </a:r>
            <a:r>
              <a:rPr lang="fr-FR" sz="2400" b="1" dirty="0" err="1"/>
              <a:t>ostéoïde</a:t>
            </a:r>
            <a:r>
              <a:rPr lang="fr-FR" sz="2400" dirty="0"/>
              <a:t>.</a:t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b="1" dirty="0"/>
              <a:t>Avis radio </a:t>
            </a:r>
            <a:r>
              <a:rPr lang="fr-FR" sz="2400" b="1" dirty="0" smtClean="0"/>
              <a:t> </a:t>
            </a:r>
            <a:r>
              <a:rPr lang="fr-FR" sz="2400" b="1" dirty="0"/>
              <a:t>: pas accessible à un geste</a:t>
            </a:r>
            <a:br>
              <a:rPr lang="fr-FR" sz="2400" b="1" dirty="0"/>
            </a:br>
            <a:r>
              <a:rPr lang="fr-FR" sz="2400" b="1" dirty="0"/>
              <a:t>d'électrocoagulation</a:t>
            </a:r>
            <a:r>
              <a:rPr lang="fr-FR" sz="2400" dirty="0"/>
              <a:t>.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endParaRPr lang="fr-FR" sz="2400" dirty="0"/>
          </a:p>
          <a:p>
            <a:r>
              <a:rPr lang="fr-FR" sz="2400" dirty="0" smtClean="0"/>
              <a:t>Décision de réaliser perfusion de </a:t>
            </a:r>
            <a:r>
              <a:rPr lang="fr-FR" sz="2400" dirty="0" err="1" smtClean="0"/>
              <a:t>Zometa</a:t>
            </a:r>
            <a:r>
              <a:rPr lang="fr-FR" sz="2400" dirty="0" smtClean="0"/>
              <a:t> pour la PEC d’un ostéome </a:t>
            </a:r>
            <a:r>
              <a:rPr lang="fr-FR" sz="2400" dirty="0" err="1" smtClean="0"/>
              <a:t>ostéoïde</a:t>
            </a:r>
            <a:r>
              <a:rPr lang="fr-FR" sz="2400" dirty="0" smtClean="0"/>
              <a:t> </a:t>
            </a:r>
            <a:r>
              <a:rPr lang="fr-FR" sz="2400" dirty="0"/>
              <a:t>du 4e </a:t>
            </a:r>
            <a:r>
              <a:rPr lang="fr-FR" sz="2400" dirty="0" smtClean="0"/>
              <a:t>arc postérieur </a:t>
            </a:r>
            <a:r>
              <a:rPr lang="fr-FR" sz="2400" dirty="0"/>
              <a:t>gauche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8605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2169"/>
            <a:ext cx="54673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81375"/>
            <a:ext cx="55054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58" y="1421394"/>
            <a:ext cx="37433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64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5549"/>
            <a:ext cx="47720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47815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84" y="2357911"/>
            <a:ext cx="50006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891436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57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fr-FR" dirty="0" smtClean="0"/>
              <a:t>03.06.2020 : Cs en urgence car persistance de la douleur thoracique et sur TDM de contrôle du mois de mai 2020, ossification de l’OO mais …fracture sur le site de l’OO.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68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450"/>
            <a:ext cx="66484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62960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50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hsenn\AppData\Local\Microsoft\Windows\Temporary Internet Files\Content.Outlook\GRRQ1E3I\IMG_18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8" y="620688"/>
            <a:ext cx="3199904" cy="23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ehsenn\AppData\Local\Microsoft\Windows\Temporary Internet Files\Content.Outlook\GRRQ1E3I\IMG_18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9679"/>
            <a:ext cx="3415928" cy="256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ehsenn\AppData\Local\Microsoft\Windows\Temporary Internet Files\Content.Outlook\GRRQ1E3I\IMG_18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32" y="3501008"/>
            <a:ext cx="3631952" cy="27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5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562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TDM de contrôle 16.07.20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48680"/>
            <a:ext cx="4608513" cy="272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036565"/>
            <a:ext cx="55816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652120" y="2204864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côte gauche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 rot="10800000">
            <a:off x="3562350" y="2338432"/>
            <a:ext cx="1981758" cy="113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75656" y="5939988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</a:t>
            </a:r>
            <a:r>
              <a:rPr lang="fr-FR" baseline="30000" dirty="0" smtClean="0"/>
              <a:t>ème</a:t>
            </a:r>
            <a:r>
              <a:rPr lang="fr-FR" dirty="0" smtClean="0"/>
              <a:t> côte gauche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3240178" y="6093296"/>
            <a:ext cx="329420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04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TEP le 24.08.20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/>
          <a:stretch/>
        </p:blipFill>
        <p:spPr bwMode="auto">
          <a:xfrm>
            <a:off x="107504" y="926049"/>
            <a:ext cx="1335735" cy="475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3551"/>
          <a:stretch/>
        </p:blipFill>
        <p:spPr bwMode="auto">
          <a:xfrm>
            <a:off x="1416060" y="706064"/>
            <a:ext cx="1381778" cy="497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915816" y="2564904"/>
            <a:ext cx="61216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 smtClean="0"/>
              <a:t>Fracture semi récente de l’arc postérieur de la 4</a:t>
            </a:r>
            <a:r>
              <a:rPr lang="fr-FR" baseline="30000" dirty="0" smtClean="0"/>
              <a:t>ème</a:t>
            </a:r>
            <a:r>
              <a:rPr lang="fr-FR" dirty="0" smtClean="0"/>
              <a:t> côte G</a:t>
            </a:r>
          </a:p>
          <a:p>
            <a:pPr marL="342900" indent="-342900">
              <a:buAutoNum type="arabicPeriod"/>
            </a:pPr>
            <a:endParaRPr lang="fr-FR" dirty="0" smtClean="0"/>
          </a:p>
          <a:p>
            <a:r>
              <a:rPr lang="fr-FR" dirty="0" smtClean="0"/>
              <a:t>2. Fracture plus récente de l’arc postérieur de la 3</a:t>
            </a:r>
            <a:r>
              <a:rPr lang="fr-FR" baseline="30000" dirty="0" smtClean="0"/>
              <a:t>ème</a:t>
            </a:r>
            <a:r>
              <a:rPr lang="fr-FR" dirty="0" smtClean="0"/>
              <a:t> côte G</a:t>
            </a:r>
          </a:p>
          <a:p>
            <a:endParaRPr lang="fr-FR" dirty="0" smtClean="0"/>
          </a:p>
          <a:p>
            <a:r>
              <a:rPr lang="fr-FR" dirty="0" smtClean="0"/>
              <a:t>3.  Image lacunaire du pédicule G de la vertèbre D2 s’étendant</a:t>
            </a:r>
          </a:p>
          <a:p>
            <a:r>
              <a:rPr lang="fr-FR" dirty="0"/>
              <a:t>à</a:t>
            </a:r>
            <a:r>
              <a:rPr lang="fr-FR" dirty="0" smtClean="0"/>
              <a:t> l’apophyse transverse, sans complication </a:t>
            </a:r>
            <a:r>
              <a:rPr lang="fr-FR" dirty="0" err="1" smtClean="0"/>
              <a:t>fracturaire</a:t>
            </a:r>
            <a:r>
              <a:rPr lang="fr-FR" dirty="0" smtClean="0"/>
              <a:t>, sans lyse</a:t>
            </a:r>
          </a:p>
          <a:p>
            <a:r>
              <a:rPr lang="fr-FR" dirty="0" smtClean="0"/>
              <a:t>corticale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342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234</Words>
  <Application>Microsoft Macintosh PowerPoint</Application>
  <PresentationFormat>Présentation à l'écran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Mme JF, 20 ans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TDM de contrôle 16.07.20</vt:lpstr>
      <vt:lpstr>TEP le 24.08.20</vt:lpstr>
      <vt:lpstr>Discussion DPC</vt:lpstr>
    </vt:vector>
  </TitlesOfParts>
  <Company>CHU de Bordeaux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Mme JF, 20 ans</dc:title>
  <dc:creator>MEHSEN Nadia</dc:creator>
  <cp:lastModifiedBy>iMac</cp:lastModifiedBy>
  <cp:revision>12</cp:revision>
  <dcterms:created xsi:type="dcterms:W3CDTF">2020-10-08T13:52:12Z</dcterms:created>
  <dcterms:modified xsi:type="dcterms:W3CDTF">2020-10-22T10:16:59Z</dcterms:modified>
</cp:coreProperties>
</file>