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8" d="100"/>
          <a:sy n="38" d="100"/>
        </p:scale>
        <p:origin x="-152" y="-65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201944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617931575_1991x1322.jpg"/>
          <p:cNvSpPr>
            <a:spLocks noGrp="1"/>
          </p:cNvSpPr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740627569_2880x1920.jpg"/>
          <p:cNvSpPr>
            <a:spLocks noGrp="1"/>
          </p:cNvSpPr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996267730_2880x1920.jpg"/>
          <p:cNvSpPr>
            <a:spLocks noGrp="1"/>
          </p:cNvSpPr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>
            <a:spLocks noGrp="1"/>
          </p:cNvSpPr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17931575_1991x1322.jpg"/>
          <p:cNvSpPr>
            <a:spLocks noGrp="1"/>
          </p:cNvSpPr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xmlns:p14="http://schemas.microsoft.com/office/powerpoint/2010/main"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Homme 75 ans…"/>
          <p:cNvSpPr txBox="1">
            <a:spLocks noGrp="1"/>
          </p:cNvSpPr>
          <p:nvPr>
            <p:ph type="body" idx="1"/>
          </p:nvPr>
        </p:nvSpPr>
        <p:spPr>
          <a:xfrm>
            <a:off x="876300" y="1961456"/>
            <a:ext cx="21971000" cy="1065718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/>
              <a:t>Homme 75 </a:t>
            </a:r>
            <a:r>
              <a:rPr dirty="0" err="1"/>
              <a:t>ans</a:t>
            </a:r>
            <a:endParaRPr dirty="0"/>
          </a:p>
          <a:p>
            <a:r>
              <a:rPr dirty="0"/>
              <a:t>HTA</a:t>
            </a:r>
          </a:p>
          <a:p>
            <a:r>
              <a:rPr dirty="0" err="1"/>
              <a:t>Retraité</a:t>
            </a:r>
            <a:r>
              <a:rPr dirty="0"/>
              <a:t> </a:t>
            </a:r>
            <a:r>
              <a:rPr dirty="0" err="1" smtClean="0"/>
              <a:t>actif</a:t>
            </a:r>
            <a:endParaRPr lang="fr-FR" dirty="0" smtClean="0"/>
          </a:p>
          <a:p>
            <a:endParaRPr lang="fr-FR" dirty="0" smtClean="0"/>
          </a:p>
          <a:p>
            <a:pPr defTabSz="808990">
              <a:spcBef>
                <a:spcPts val="1700"/>
              </a:spcBef>
              <a:defRPr sz="5390" spc="-53"/>
            </a:pPr>
            <a:r>
              <a:rPr lang="fr-FR" dirty="0" smtClean="0"/>
              <a:t>Tableau de </a:t>
            </a:r>
            <a:r>
              <a:rPr lang="fr-FR" dirty="0"/>
              <a:t>polyarthrite &amp; toux sèche </a:t>
            </a:r>
          </a:p>
          <a:p>
            <a:pPr defTabSz="808990">
              <a:spcBef>
                <a:spcPts val="1700"/>
              </a:spcBef>
              <a:defRPr sz="5390" spc="-53"/>
            </a:pPr>
            <a:r>
              <a:rPr lang="fr-FR" dirty="0"/>
              <a:t>Biologie : </a:t>
            </a:r>
            <a:r>
              <a:rPr lang="fr-FR" dirty="0" err="1"/>
              <a:t>sd</a:t>
            </a:r>
            <a:r>
              <a:rPr lang="fr-FR" dirty="0"/>
              <a:t> inflammatoire isolé</a:t>
            </a:r>
          </a:p>
          <a:p>
            <a:pPr defTabSz="808990">
              <a:spcBef>
                <a:spcPts val="1700"/>
              </a:spcBef>
              <a:defRPr sz="5390" spc="-53"/>
            </a:pPr>
            <a:r>
              <a:rPr lang="fr-FR" dirty="0"/>
              <a:t>Imagerie : RP &amp; </a:t>
            </a:r>
            <a:r>
              <a:rPr lang="fr-FR" dirty="0" err="1"/>
              <a:t>echo</a:t>
            </a:r>
            <a:r>
              <a:rPr lang="fr-FR" dirty="0"/>
              <a:t> </a:t>
            </a:r>
            <a:r>
              <a:rPr lang="fr-FR" dirty="0" err="1"/>
              <a:t>abdo</a:t>
            </a:r>
            <a:r>
              <a:rPr lang="fr-FR" dirty="0"/>
              <a:t> normales</a:t>
            </a:r>
          </a:p>
          <a:p>
            <a:pPr defTabSz="808990">
              <a:spcBef>
                <a:spcPts val="1700"/>
              </a:spcBef>
              <a:defRPr sz="5390" spc="-53"/>
            </a:pPr>
            <a:endParaRPr lang="fr-FR" dirty="0"/>
          </a:p>
          <a:p>
            <a:pPr defTabSz="808990">
              <a:spcBef>
                <a:spcPts val="1700"/>
              </a:spcBef>
              <a:defRPr sz="5390" spc="-53"/>
            </a:pPr>
            <a:r>
              <a:rPr lang="fr-FR" dirty="0"/>
              <a:t>PPR…..</a:t>
            </a:r>
          </a:p>
          <a:p>
            <a:pPr defTabSz="808990">
              <a:spcBef>
                <a:spcPts val="1700"/>
              </a:spcBef>
              <a:defRPr sz="5390" spc="-53"/>
            </a:pPr>
            <a:endParaRPr lang="fr-FR" dirty="0"/>
          </a:p>
          <a:p>
            <a:pPr defTabSz="808990">
              <a:spcBef>
                <a:spcPts val="1700"/>
              </a:spcBef>
              <a:defRPr sz="5390" spc="-53"/>
            </a:pPr>
            <a:r>
              <a:rPr lang="fr-FR" dirty="0" err="1"/>
              <a:t>Corticotherapie</a:t>
            </a:r>
            <a:r>
              <a:rPr lang="fr-FR" dirty="0"/>
              <a:t> (20 puis 30 mg/j)</a:t>
            </a:r>
          </a:p>
          <a:p>
            <a:endParaRPr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A 6 semaines déficit isolé SPE G…"/>
          <p:cNvSpPr txBox="1">
            <a:spLocks noGrp="1"/>
          </p:cNvSpPr>
          <p:nvPr>
            <p:ph type="body" idx="1"/>
          </p:nvPr>
        </p:nvSpPr>
        <p:spPr>
          <a:xfrm>
            <a:off x="1092200" y="959204"/>
            <a:ext cx="21971000" cy="8256012"/>
          </a:xfrm>
          <a:prstGeom prst="rect">
            <a:avLst/>
          </a:prstGeom>
        </p:spPr>
        <p:txBody>
          <a:bodyPr/>
          <a:lstStyle/>
          <a:p>
            <a:pPr defTabSz="726440">
              <a:spcBef>
                <a:spcPts val="1500"/>
              </a:spcBef>
              <a:defRPr sz="4840" spc="-48"/>
            </a:pPr>
            <a:r>
              <a:rPr dirty="0"/>
              <a:t>A 6 </a:t>
            </a:r>
            <a:r>
              <a:rPr dirty="0" err="1" smtClean="0"/>
              <a:t>semaines</a:t>
            </a:r>
            <a:r>
              <a:rPr lang="fr-FR" dirty="0" smtClean="0"/>
              <a:t>, </a:t>
            </a:r>
            <a:r>
              <a:rPr dirty="0" smtClean="0"/>
              <a:t> </a:t>
            </a:r>
            <a:r>
              <a:rPr dirty="0" err="1"/>
              <a:t>déficit</a:t>
            </a:r>
            <a:r>
              <a:rPr dirty="0"/>
              <a:t> </a:t>
            </a:r>
            <a:r>
              <a:rPr dirty="0" err="1"/>
              <a:t>isolé</a:t>
            </a:r>
            <a:r>
              <a:rPr dirty="0"/>
              <a:t> SPE G </a:t>
            </a:r>
            <a:r>
              <a:rPr lang="fr-FR" dirty="0" smtClean="0"/>
              <a:t>sans aucun facteur déclenchant retrouvé à l’interrogatoire</a:t>
            </a:r>
            <a:endParaRPr dirty="0"/>
          </a:p>
          <a:p>
            <a:pPr defTabSz="726440">
              <a:spcBef>
                <a:spcPts val="1500"/>
              </a:spcBef>
              <a:defRPr sz="4840" spc="-48"/>
            </a:pPr>
            <a:endParaRPr dirty="0"/>
          </a:p>
          <a:p>
            <a:pPr defTabSz="726440">
              <a:spcBef>
                <a:spcPts val="1500"/>
              </a:spcBef>
              <a:defRPr sz="4840" spc="-48"/>
            </a:pPr>
            <a:r>
              <a:rPr dirty="0" err="1"/>
              <a:t>Rhumatisme</a:t>
            </a:r>
            <a:r>
              <a:rPr dirty="0"/>
              <a:t> </a:t>
            </a:r>
            <a:r>
              <a:rPr lang="fr-FR" dirty="0" smtClean="0"/>
              <a:t>inflammatoire </a:t>
            </a:r>
            <a:r>
              <a:rPr dirty="0" err="1" smtClean="0"/>
              <a:t>controlé</a:t>
            </a:r>
            <a:r>
              <a:rPr dirty="0" smtClean="0"/>
              <a:t> </a:t>
            </a:r>
            <a:r>
              <a:rPr dirty="0"/>
              <a:t>sous 15 mg prednisone, bon </a:t>
            </a:r>
            <a:r>
              <a:rPr dirty="0" err="1"/>
              <a:t>état</a:t>
            </a:r>
            <a:r>
              <a:rPr dirty="0"/>
              <a:t> </a:t>
            </a:r>
            <a:r>
              <a:rPr dirty="0" err="1"/>
              <a:t>général</a:t>
            </a:r>
            <a:r>
              <a:rPr dirty="0"/>
              <a:t> par </a:t>
            </a:r>
            <a:r>
              <a:rPr dirty="0" err="1"/>
              <a:t>ailleurs</a:t>
            </a:r>
            <a:endParaRPr dirty="0"/>
          </a:p>
          <a:p>
            <a:pPr defTabSz="726440">
              <a:spcBef>
                <a:spcPts val="1500"/>
              </a:spcBef>
              <a:defRPr sz="4840" spc="-48"/>
            </a:pPr>
            <a:endParaRPr dirty="0"/>
          </a:p>
          <a:p>
            <a:pPr defTabSz="726440">
              <a:spcBef>
                <a:spcPts val="1500"/>
              </a:spcBef>
              <a:defRPr sz="4840" spc="-48"/>
            </a:pPr>
            <a:r>
              <a:rPr dirty="0"/>
              <a:t>EMG : bloc de </a:t>
            </a:r>
            <a:r>
              <a:rPr dirty="0" smtClean="0"/>
              <a:t>conduction</a:t>
            </a:r>
            <a:r>
              <a:rPr lang="fr-FR" dirty="0" smtClean="0"/>
              <a:t> </a:t>
            </a:r>
            <a:r>
              <a:rPr lang="fr-FR" dirty="0" err="1" smtClean="0"/>
              <a:t>autentifié</a:t>
            </a:r>
            <a:endParaRPr dirty="0"/>
          </a:p>
          <a:p>
            <a:pPr defTabSz="726440">
              <a:spcBef>
                <a:spcPts val="1500"/>
              </a:spcBef>
              <a:defRPr sz="4840" spc="-48"/>
            </a:pPr>
            <a:endParaRPr dirty="0"/>
          </a:p>
          <a:p>
            <a:pPr defTabSz="726440">
              <a:spcBef>
                <a:spcPts val="1500"/>
              </a:spcBef>
              <a:defRPr sz="4840" spc="-48"/>
            </a:pPr>
            <a:r>
              <a:rPr dirty="0" err="1"/>
              <a:t>Imagerie</a:t>
            </a:r>
            <a:r>
              <a:rPr dirty="0"/>
              <a:t> </a:t>
            </a:r>
            <a:r>
              <a:rPr dirty="0" err="1"/>
              <a:t>genou</a:t>
            </a:r>
            <a:r>
              <a:rPr dirty="0"/>
              <a:t>, </a:t>
            </a:r>
            <a:r>
              <a:rPr dirty="0" err="1"/>
              <a:t>dont</a:t>
            </a:r>
            <a:r>
              <a:rPr dirty="0"/>
              <a:t> IRM : pas de </a:t>
            </a:r>
            <a:r>
              <a:rPr dirty="0" smtClean="0"/>
              <a:t>compression</a:t>
            </a:r>
            <a:r>
              <a:rPr lang="fr-FR" dirty="0" smtClean="0"/>
              <a:t> du SPE !</a:t>
            </a:r>
            <a:endParaRPr dirty="0"/>
          </a:p>
          <a:p>
            <a:pPr defTabSz="726440">
              <a:spcBef>
                <a:spcPts val="1500"/>
              </a:spcBef>
              <a:defRPr sz="4840" spc="-48"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A 3 mois déficit isolé SPE G persiste…"/>
          <p:cNvSpPr txBox="1">
            <a:spLocks noGrp="1"/>
          </p:cNvSpPr>
          <p:nvPr>
            <p:ph type="body" idx="1"/>
          </p:nvPr>
        </p:nvSpPr>
        <p:spPr>
          <a:xfrm>
            <a:off x="1092200" y="2897560"/>
            <a:ext cx="21971000" cy="9721080"/>
          </a:xfrm>
          <a:prstGeom prst="rect">
            <a:avLst/>
          </a:prstGeom>
        </p:spPr>
        <p:txBody>
          <a:bodyPr/>
          <a:lstStyle/>
          <a:p>
            <a:pPr defTabSz="495300">
              <a:spcBef>
                <a:spcPts val="1000"/>
              </a:spcBef>
              <a:defRPr sz="3300" spc="-33"/>
            </a:pPr>
            <a:r>
              <a:rPr dirty="0"/>
              <a:t>A 3 </a:t>
            </a:r>
            <a:r>
              <a:rPr dirty="0" err="1"/>
              <a:t>mois</a:t>
            </a:r>
            <a:r>
              <a:rPr dirty="0"/>
              <a:t> </a:t>
            </a:r>
            <a:r>
              <a:rPr dirty="0" err="1"/>
              <a:t>déficit</a:t>
            </a:r>
            <a:r>
              <a:rPr dirty="0"/>
              <a:t> </a:t>
            </a:r>
            <a:r>
              <a:rPr dirty="0" err="1"/>
              <a:t>isolé</a:t>
            </a:r>
            <a:r>
              <a:rPr dirty="0"/>
              <a:t> </a:t>
            </a:r>
            <a:r>
              <a:rPr lang="fr-FR" dirty="0" smtClean="0"/>
              <a:t>du </a:t>
            </a:r>
            <a:r>
              <a:rPr dirty="0" smtClean="0"/>
              <a:t>SPE </a:t>
            </a:r>
            <a:r>
              <a:rPr dirty="0"/>
              <a:t>G </a:t>
            </a:r>
            <a:r>
              <a:rPr dirty="0" err="1"/>
              <a:t>persiste</a:t>
            </a:r>
            <a:endParaRPr dirty="0"/>
          </a:p>
          <a:p>
            <a:pPr defTabSz="495300">
              <a:spcBef>
                <a:spcPts val="1000"/>
              </a:spcBef>
              <a:defRPr sz="3300" spc="-33"/>
            </a:pPr>
            <a:endParaRPr dirty="0"/>
          </a:p>
          <a:p>
            <a:pPr defTabSz="495300">
              <a:spcBef>
                <a:spcPts val="1000"/>
              </a:spcBef>
              <a:defRPr sz="3300" spc="-33"/>
            </a:pPr>
            <a:r>
              <a:rPr dirty="0" smtClean="0"/>
              <a:t>C</a:t>
            </a:r>
            <a:r>
              <a:rPr lang="fr-FR" dirty="0" smtClean="0"/>
              <a:t>anal </a:t>
            </a:r>
            <a:r>
              <a:rPr dirty="0" err="1" smtClean="0"/>
              <a:t>carpien</a:t>
            </a:r>
            <a:r>
              <a:rPr dirty="0" smtClean="0"/>
              <a:t> </a:t>
            </a:r>
            <a:r>
              <a:rPr dirty="0"/>
              <a:t>G (</a:t>
            </a:r>
            <a:r>
              <a:rPr dirty="0" err="1"/>
              <a:t>synovite</a:t>
            </a:r>
            <a:r>
              <a:rPr dirty="0"/>
              <a:t> </a:t>
            </a:r>
            <a:r>
              <a:rPr dirty="0" err="1"/>
              <a:t>fléchisseurs</a:t>
            </a:r>
            <a:r>
              <a:rPr dirty="0"/>
              <a:t>?) </a:t>
            </a:r>
          </a:p>
          <a:p>
            <a:pPr defTabSz="495300">
              <a:spcBef>
                <a:spcPts val="1000"/>
              </a:spcBef>
              <a:defRPr sz="3300" spc="-33"/>
            </a:pPr>
            <a:endParaRPr dirty="0"/>
          </a:p>
          <a:p>
            <a:pPr defTabSz="495300">
              <a:spcBef>
                <a:spcPts val="1000"/>
              </a:spcBef>
              <a:defRPr sz="3300" spc="-33"/>
            </a:pPr>
            <a:r>
              <a:rPr dirty="0" err="1"/>
              <a:t>Rattache</a:t>
            </a:r>
            <a:r>
              <a:rPr dirty="0"/>
              <a:t>-t-on </a:t>
            </a:r>
            <a:r>
              <a:rPr dirty="0" err="1"/>
              <a:t>neuropathie</a:t>
            </a:r>
            <a:r>
              <a:rPr dirty="0"/>
              <a:t> et </a:t>
            </a:r>
            <a:r>
              <a:rPr dirty="0" err="1"/>
              <a:t>rhumatisme</a:t>
            </a:r>
            <a:r>
              <a:rPr dirty="0"/>
              <a:t> ?</a:t>
            </a:r>
          </a:p>
          <a:p>
            <a:pPr defTabSz="495300">
              <a:spcBef>
                <a:spcPts val="1000"/>
              </a:spcBef>
              <a:defRPr sz="3300" spc="-33"/>
            </a:pPr>
            <a:endParaRPr dirty="0"/>
          </a:p>
          <a:p>
            <a:pPr defTabSz="495300">
              <a:spcBef>
                <a:spcPts val="1000"/>
              </a:spcBef>
              <a:defRPr sz="3300" spc="-33"/>
            </a:pPr>
            <a:r>
              <a:rPr dirty="0" err="1"/>
              <a:t>Démarche</a:t>
            </a:r>
            <a:r>
              <a:rPr dirty="0"/>
              <a:t> </a:t>
            </a:r>
            <a:r>
              <a:rPr dirty="0" err="1"/>
              <a:t>diagnostique</a:t>
            </a:r>
            <a:r>
              <a:rPr dirty="0"/>
              <a:t> ? </a:t>
            </a:r>
            <a:r>
              <a:rPr dirty="0" err="1"/>
              <a:t>Tep</a:t>
            </a:r>
            <a:r>
              <a:rPr dirty="0"/>
              <a:t>…. </a:t>
            </a:r>
            <a:r>
              <a:rPr dirty="0" err="1"/>
              <a:t>Mais</a:t>
            </a:r>
            <a:r>
              <a:rPr dirty="0"/>
              <a:t> nous </a:t>
            </a:r>
            <a:r>
              <a:rPr dirty="0" err="1"/>
              <a:t>sommes</a:t>
            </a:r>
            <a:r>
              <a:rPr dirty="0"/>
              <a:t> à 3 </a:t>
            </a:r>
            <a:r>
              <a:rPr dirty="0" err="1"/>
              <a:t>mois</a:t>
            </a:r>
            <a:r>
              <a:rPr dirty="0"/>
              <a:t> ?</a:t>
            </a:r>
          </a:p>
          <a:p>
            <a:pPr defTabSz="495300">
              <a:spcBef>
                <a:spcPts val="1000"/>
              </a:spcBef>
              <a:defRPr sz="3300" spc="-33"/>
            </a:pPr>
            <a:endParaRPr dirty="0"/>
          </a:p>
          <a:p>
            <a:pPr defTabSz="495300">
              <a:spcBef>
                <a:spcPts val="1000"/>
              </a:spcBef>
              <a:defRPr sz="3300" spc="-33"/>
            </a:pPr>
            <a:endParaRPr dirty="0"/>
          </a:p>
          <a:p>
            <a:pPr defTabSz="495300">
              <a:spcBef>
                <a:spcPts val="1000"/>
              </a:spcBef>
              <a:defRPr sz="3300" spc="-33"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DPC du 8 octobre :</a:t>
            </a:r>
          </a:p>
          <a:p>
            <a:pPr defTabSz="495300">
              <a:spcBef>
                <a:spcPts val="1000"/>
              </a:spcBef>
              <a:defRPr sz="3300" spc="-33"/>
            </a:pPr>
            <a:endParaRPr dirty="0"/>
          </a:p>
          <a:p>
            <a:pPr defTabSz="495300">
              <a:spcBef>
                <a:spcPts val="1000"/>
              </a:spcBef>
              <a:defRPr sz="3300" spc="-33"/>
            </a:pPr>
            <a:r>
              <a:rPr lang="fr-FR" sz="3300" dirty="0"/>
              <a:t>A discuter </a:t>
            </a:r>
            <a:r>
              <a:rPr lang="fr-FR" sz="3300" dirty="0" smtClean="0"/>
              <a:t> dans un 1</a:t>
            </a:r>
            <a:r>
              <a:rPr lang="fr-FR" sz="3300" baseline="30000" dirty="0" smtClean="0"/>
              <a:t>er</a:t>
            </a:r>
            <a:r>
              <a:rPr lang="fr-FR" sz="3300" dirty="0" smtClean="0"/>
              <a:t> temps : </a:t>
            </a:r>
          </a:p>
          <a:p>
            <a:pPr defTabSz="495300">
              <a:spcBef>
                <a:spcPts val="1000"/>
              </a:spcBef>
              <a:defRPr sz="3300" spc="-33"/>
            </a:pPr>
            <a:r>
              <a:rPr lang="fr-FR" sz="3300" dirty="0" smtClean="0"/>
              <a:t>-faire un EMG </a:t>
            </a:r>
            <a:r>
              <a:rPr lang="fr-FR" sz="3300" dirty="0"/>
              <a:t>complet pour rechercher une autre atteinte tronculaire infra-clinique </a:t>
            </a:r>
          </a:p>
          <a:p>
            <a:pPr defTabSz="495300">
              <a:spcBef>
                <a:spcPts val="1000"/>
              </a:spcBef>
              <a:defRPr sz="3300" spc="-33"/>
            </a:pPr>
            <a:r>
              <a:rPr lang="fr-FR" sz="3300" dirty="0" smtClean="0"/>
              <a:t>- TEP </a:t>
            </a:r>
            <a:r>
              <a:rPr lang="fr-FR" sz="3300" dirty="0"/>
              <a:t>TDM pour éliminer définitivement néoplasie ou vascularite </a:t>
            </a:r>
            <a:endParaRPr dirty="0"/>
          </a:p>
          <a:p>
            <a:pPr defTabSz="495300">
              <a:spcBef>
                <a:spcPts val="1000"/>
              </a:spcBef>
              <a:defRPr sz="3300" spc="-33"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130</Words>
  <Application>Microsoft Macintosh PowerPoint</Application>
  <PresentationFormat>Personnalisé</PresentationFormat>
  <Paragraphs>32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30_BasicColor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MEHSEN-CETRE Nadia</dc:creator>
  <cp:lastModifiedBy>iMac</cp:lastModifiedBy>
  <cp:revision>3</cp:revision>
  <dcterms:modified xsi:type="dcterms:W3CDTF">2020-10-22T10:25:45Z</dcterms:modified>
</cp:coreProperties>
</file>