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2"/>
    <p:sldId id="259" r:id="rId3"/>
    <p:sldId id="260" r:id="rId4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457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914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1371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18288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22860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27432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32004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3657600" algn="ctr" defTabSz="2438338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381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381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536773"/>
              </a:solidFill>
              <a:prstDash val="solid"/>
              <a:miter lim="400000"/>
            </a:ln>
          </a:top>
          <a:bottom>
            <a:ln w="12700" cap="flat">
              <a:solidFill>
                <a:srgbClr val="536773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381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36773"/>
              </a:solidFill>
              <a:prstDash val="solid"/>
              <a:miter lim="400000"/>
            </a:ln>
          </a:left>
          <a:right>
            <a:ln w="12700" cap="flat">
              <a:solidFill>
                <a:srgbClr val="536773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536773"/>
              </a:solidFill>
              <a:prstDash val="solid"/>
              <a:miter lim="400000"/>
            </a:ln>
          </a:insideH>
          <a:insideV>
            <a:ln w="12700" cap="flat">
              <a:solidFill>
                <a:srgbClr val="536773"/>
              </a:solidFill>
              <a:prstDash val="solid"/>
              <a:miter lim="400000"/>
            </a:ln>
          </a:insideV>
        </a:tcBdr>
        <a:fill>
          <a:solidFill>
            <a:schemeClr val="accent1">
              <a:lumOff val="16847"/>
            </a:schemeClr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838383"/>
              </a:solidFill>
              <a:prstDash val="solid"/>
              <a:miter lim="400000"/>
            </a:ln>
          </a:left>
          <a:right>
            <a:ln w="12700" cap="flat">
              <a:solidFill>
                <a:srgbClr val="838383"/>
              </a:solidFill>
              <a:prstDash val="solid"/>
              <a:miter lim="400000"/>
            </a:ln>
          </a:right>
          <a:top>
            <a:ln w="12700" cap="flat">
              <a:solidFill>
                <a:srgbClr val="838383"/>
              </a:solidFill>
              <a:prstDash val="solid"/>
              <a:miter lim="400000"/>
            </a:ln>
          </a:top>
          <a:bottom>
            <a:ln w="12700" cap="flat">
              <a:solidFill>
                <a:srgbClr val="838383"/>
              </a:solidFill>
              <a:prstDash val="solid"/>
              <a:miter lim="400000"/>
            </a:ln>
          </a:bottom>
          <a:insideH>
            <a:ln w="12700" cap="flat">
              <a:solidFill>
                <a:srgbClr val="838383"/>
              </a:solidFill>
              <a:prstDash val="solid"/>
              <a:miter lim="400000"/>
            </a:ln>
          </a:insideH>
          <a:insideV>
            <a:ln w="12700" cap="flat">
              <a:solidFill>
                <a:srgbClr val="838383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808080"/>
              </a:solidFill>
              <a:prstDash val="solid"/>
              <a:miter lim="400000"/>
            </a:ln>
          </a:right>
          <a:top>
            <a:ln w="12700" cap="flat">
              <a:solidFill>
                <a:srgbClr val="808080"/>
              </a:solidFill>
              <a:prstDash val="solid"/>
              <a:miter lim="400000"/>
            </a:ln>
          </a:top>
          <a:bottom>
            <a:ln w="12700" cap="flat">
              <a:solidFill>
                <a:srgbClr val="808080"/>
              </a:solidFill>
              <a:prstDash val="solid"/>
              <a:miter lim="400000"/>
            </a:ln>
          </a:bottom>
          <a:insideH>
            <a:ln w="12700" cap="flat">
              <a:solidFill>
                <a:srgbClr val="808080"/>
              </a:solidFill>
              <a:prstDash val="solid"/>
              <a:miter lim="400000"/>
            </a:ln>
          </a:insideH>
          <a:insideV>
            <a:ln w="12700" cap="flat">
              <a:solidFill>
                <a:srgbClr val="808080"/>
              </a:solidFill>
              <a:prstDash val="solid"/>
              <a:miter lim="400000"/>
            </a:ln>
          </a:insideV>
        </a:tcBdr>
        <a:fill>
          <a:solidFill>
            <a:srgbClr val="88FA4F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38100" cap="flat">
              <a:solidFill>
                <a:schemeClr val="accent3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4D4D4D"/>
              </a:solidFill>
              <a:prstDash val="solid"/>
              <a:miter lim="400000"/>
            </a:ln>
          </a:left>
          <a:right>
            <a:ln w="12700" cap="flat">
              <a:solidFill>
                <a:srgbClr val="4D4D4D"/>
              </a:solidFill>
              <a:prstDash val="solid"/>
              <a:miter lim="400000"/>
            </a:ln>
          </a:right>
          <a:top>
            <a:ln w="12700" cap="flat">
              <a:solidFill>
                <a:srgbClr val="4D4D4D"/>
              </a:solidFill>
              <a:prstDash val="solid"/>
              <a:miter lim="400000"/>
            </a:ln>
          </a:top>
          <a:bottom>
            <a:ln w="12700" cap="flat">
              <a:solidFill>
                <a:srgbClr val="4D4D4D"/>
              </a:solidFill>
              <a:prstDash val="solid"/>
              <a:miter lim="400000"/>
            </a:ln>
          </a:bottom>
          <a:insideH>
            <a:ln w="12700" cap="flat">
              <a:solidFill>
                <a:srgbClr val="4D4D4D"/>
              </a:solidFill>
              <a:prstDash val="solid"/>
              <a:miter lim="400000"/>
            </a:ln>
          </a:insideH>
          <a:insideV>
            <a:ln w="12700" cap="flat">
              <a:solidFill>
                <a:srgbClr val="4D4D4D"/>
              </a:solidFill>
              <a:prstDash val="solid"/>
              <a:miter lim="400000"/>
            </a:ln>
          </a:insideV>
        </a:tcBdr>
        <a:fill>
          <a:solidFill>
            <a:srgbClr val="60D937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/>
      <a:tcStyle>
        <a:tcBdr/>
        <a:fill>
          <a:solidFill>
            <a:schemeClr val="accent4">
              <a:hueOff val="348544"/>
              <a:lumOff val="7139"/>
            </a:schemeClr>
          </a:solidFill>
        </a:fill>
      </a:tcStyle>
    </a:band2H>
    <a:firstCol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8BB00"/>
          </a:solidFill>
        </a:fill>
      </a:tcStyle>
    </a:firstCol>
    <a:la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38100" cap="flat">
              <a:solidFill>
                <a:srgbClr val="F8BA00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AF7E9"/>
          </a:solidFill>
        </a:fill>
      </a:tcStyle>
    </a:lastRow>
    <a:firstRow>
      <a:tcTxStyle b="off" i="off">
        <a:font>
          <a:latin typeface="Helvetica Neue Medium"/>
          <a:ea typeface="Helvetica Neue Medium"/>
          <a:cs typeface="Helvetica Neue Medium"/>
        </a:font>
        <a:srgbClr val="000000"/>
      </a:tcTxStyle>
      <a:tcStyle>
        <a:tcBdr>
          <a:left>
            <a:ln w="12700" cap="flat">
              <a:solidFill>
                <a:srgbClr val="5B5A5A"/>
              </a:solidFill>
              <a:prstDash val="solid"/>
              <a:miter lim="400000"/>
            </a:ln>
          </a:left>
          <a:right>
            <a:ln w="12700" cap="flat">
              <a:solidFill>
                <a:srgbClr val="5B5A5A"/>
              </a:solidFill>
              <a:prstDash val="solid"/>
              <a:miter lim="400000"/>
            </a:ln>
          </a:right>
          <a:top>
            <a:ln w="12700" cap="flat">
              <a:solidFill>
                <a:srgbClr val="5B5A5A"/>
              </a:solidFill>
              <a:prstDash val="solid"/>
              <a:miter lim="400000"/>
            </a:ln>
          </a:top>
          <a:bottom>
            <a:ln w="12700" cap="flat">
              <a:solidFill>
                <a:srgbClr val="5B5A5A"/>
              </a:solidFill>
              <a:prstDash val="solid"/>
              <a:miter lim="400000"/>
            </a:ln>
          </a:bottom>
          <a:insideH>
            <a:ln w="12700" cap="flat">
              <a:solidFill>
                <a:srgbClr val="5B5A5A"/>
              </a:solidFill>
              <a:prstDash val="solid"/>
              <a:miter lim="400000"/>
            </a:ln>
          </a:insideH>
          <a:insideV>
            <a:ln w="12700" cap="flat">
              <a:solidFill>
                <a:srgbClr val="5B5A5A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464646"/>
              </a:solidFill>
              <a:prstDash val="solid"/>
              <a:miter lim="400000"/>
            </a:ln>
          </a:left>
          <a:right>
            <a:ln w="12700" cap="flat">
              <a:solidFill>
                <a:srgbClr val="464646"/>
              </a:solidFill>
              <a:prstDash val="solid"/>
              <a:miter lim="400000"/>
            </a:ln>
          </a:right>
          <a:top>
            <a:ln w="12700" cap="flat">
              <a:solidFill>
                <a:srgbClr val="464646"/>
              </a:solidFill>
              <a:prstDash val="solid"/>
              <a:miter lim="400000"/>
            </a:ln>
          </a:top>
          <a:bottom>
            <a:ln w="12700" cap="flat">
              <a:solidFill>
                <a:srgbClr val="464646"/>
              </a:solidFill>
              <a:prstDash val="solid"/>
              <a:miter lim="400000"/>
            </a:ln>
          </a:bottom>
          <a:insideH>
            <a:ln w="12700" cap="flat">
              <a:solidFill>
                <a:srgbClr val="464646"/>
              </a:solidFill>
              <a:prstDash val="solid"/>
              <a:miter lim="400000"/>
            </a:ln>
          </a:insideH>
          <a:insideV>
            <a:ln w="12700" cap="flat">
              <a:solidFill>
                <a:srgbClr val="46464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D4D5D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C3C3C3"/>
              </a:solidFill>
              <a:prstDash val="solid"/>
              <a:miter lim="400000"/>
            </a:ln>
          </a:top>
          <a:bottom>
            <a:ln w="12700" cap="flat">
              <a:solidFill>
                <a:srgbClr val="C3C3C3"/>
              </a:solidFill>
              <a:prstDash val="solid"/>
              <a:miter lim="400000"/>
            </a:ln>
          </a:bottom>
          <a:insideH>
            <a:ln w="12700" cap="flat">
              <a:solidFill>
                <a:srgbClr val="C3C3C3"/>
              </a:solidFill>
              <a:prstDash val="solid"/>
              <a:miter lim="400000"/>
            </a:ln>
          </a:insideH>
          <a:insideV>
            <a:ln w="12700" cap="flat">
              <a:solidFill>
                <a:srgbClr val="C3C3C3"/>
              </a:solidFill>
              <a:prstDash val="solid"/>
              <a:miter lim="400000"/>
            </a:ln>
          </a:insideV>
        </a:tcBdr>
        <a:fill>
          <a:solidFill>
            <a:srgbClr val="CB2A7B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E5E5E"/>
              </a:solidFill>
              <a:prstDash val="solid"/>
              <a:miter lim="400000"/>
            </a:ln>
          </a:left>
          <a:right>
            <a:ln w="12700" cap="flat">
              <a:solidFill>
                <a:srgbClr val="5E5E5E"/>
              </a:solidFill>
              <a:prstDash val="solid"/>
              <a:miter lim="400000"/>
            </a:ln>
          </a:right>
          <a:top>
            <a:ln w="38100" cap="flat">
              <a:solidFill>
                <a:srgbClr val="CB297B"/>
              </a:solidFill>
              <a:prstDash val="solid"/>
              <a:miter lim="400000"/>
            </a:ln>
          </a:top>
          <a:bottom>
            <a:ln w="12700" cap="flat">
              <a:solidFill>
                <a:srgbClr val="5E5E5E"/>
              </a:solidFill>
              <a:prstDash val="solid"/>
              <a:miter lim="400000"/>
            </a:ln>
          </a:bottom>
          <a:insideH>
            <a:ln w="12700" cap="flat">
              <a:solidFill>
                <a:srgbClr val="5E5E5E"/>
              </a:solidFill>
              <a:prstDash val="solid"/>
              <a:miter lim="400000"/>
            </a:ln>
          </a:insideH>
          <a:insideV>
            <a:ln w="12700" cap="flat">
              <a:solidFill>
                <a:srgbClr val="5E5E5E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5E5E5E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991A5F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6C6C6C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6C6C6C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6C6C6C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D6DCE0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8" d="100"/>
          <a:sy n="38" d="100"/>
        </p:scale>
        <p:origin x="-152" y="-656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49" name="Shape 14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272019441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740627569_2880x1920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22" name="Titre de la présentation"/>
          <p:cNvSpPr txBox="1">
            <a:spLocks noGrp="1"/>
          </p:cNvSpPr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z="11600" spc="-232">
                <a:solidFill>
                  <a:srgbClr val="FFFFFF"/>
                </a:solidFill>
              </a:defRPr>
            </a:lvl1pPr>
          </a:lstStyle>
          <a:p>
            <a:r>
              <a:t>Titre de la présentation</a:t>
            </a:r>
          </a:p>
        </p:txBody>
      </p:sp>
      <p:sp>
        <p:nvSpPr>
          <p:cNvPr id="23" name="Auteur et date"/>
          <p:cNvSpPr txBox="1">
            <a:spLocks noGrp="1"/>
          </p:cNvSpPr>
          <p:nvPr>
            <p:ph type="body" sz="quarter" idx="22" hasCustomPrompt="1"/>
          </p:nvPr>
        </p:nvSpPr>
        <p:spPr>
          <a:xfrm>
            <a:off x="1207690" y="1106137"/>
            <a:ext cx="21968621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Auteur et date</a:t>
            </a:r>
          </a:p>
        </p:txBody>
      </p:sp>
      <p:sp>
        <p:nvSpPr>
          <p:cNvPr id="2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11609910"/>
            <a:ext cx="21971000" cy="1116952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>
                <a:solidFill>
                  <a:srgbClr val="FFFFFF"/>
                </a:solidFill>
              </a:defRPr>
            </a:lvl5pPr>
          </a:lstStyle>
          <a:p>
            <a:r>
              <a:t>Sous-titre de la présentation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2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Fait import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e niveau 1…"/>
          <p:cNvSpPr txBox="1">
            <a:spLocks noGrp="1"/>
          </p:cNvSpPr>
          <p:nvPr>
            <p:ph type="body" idx="1" hasCustomPrompt="1"/>
          </p:nvPr>
        </p:nvSpPr>
        <p:spPr>
          <a:xfrm>
            <a:off x="1206500" y="1075927"/>
            <a:ext cx="21971000" cy="7241584"/>
          </a:xfrm>
          <a:prstGeom prst="rect">
            <a:avLst/>
          </a:prstGeom>
        </p:spPr>
        <p:txBody>
          <a:bodyPr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25000" b="1" spc="-250">
                <a:solidFill>
                  <a:schemeClr val="accent1">
                    <a:hueOff val="114395"/>
                    <a:lumOff val="-24975"/>
                  </a:schemeClr>
                </a:solidFill>
              </a:defRPr>
            </a:lvl5pPr>
          </a:lstStyle>
          <a:p>
            <a:r>
              <a:t>100 %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07" name="Données clés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Données clés</a:t>
            </a:r>
          </a:p>
        </p:txBody>
      </p:sp>
      <p:sp>
        <p:nvSpPr>
          <p:cNvPr id="108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Attribution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2480825" y="10675453"/>
            <a:ext cx="20149252" cy="6369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3600" b="1"/>
            </a:lvl1pPr>
          </a:lstStyle>
          <a:p>
            <a:r>
              <a:t>Attribution</a:t>
            </a:r>
          </a:p>
        </p:txBody>
      </p:sp>
      <p:sp>
        <p:nvSpPr>
          <p:cNvPr id="116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753923" y="4939860"/>
            <a:ext cx="20876154" cy="3836280"/>
          </a:xfrm>
          <a:prstGeom prst="rect">
            <a:avLst/>
          </a:prstGeom>
        </p:spPr>
        <p:txBody>
          <a:bodyPr/>
          <a:lstStyle>
            <a:lvl1pPr marL="638923" indent="-469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638923" indent="-12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638923" indent="4445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638923" indent="9017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638923" indent="1358900">
              <a:spcBef>
                <a:spcPts val="0"/>
              </a:spcBef>
              <a:buSzTx/>
              <a:buNone/>
              <a:defRPr sz="8500" spc="-170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« Citation notable »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11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3 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617931575_1991x1322.jpg"/>
          <p:cNvSpPr>
            <a:spLocks noGrp="1"/>
          </p:cNvSpPr>
          <p:nvPr>
            <p:ph type="pic" sz="quarter" idx="21"/>
          </p:nvPr>
        </p:nvSpPr>
        <p:spPr>
          <a:xfrm>
            <a:off x="15436504" y="1270000"/>
            <a:ext cx="8167167" cy="54229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5" name="740627569_2880x1920.jpg"/>
          <p:cNvSpPr>
            <a:spLocks noGrp="1"/>
          </p:cNvSpPr>
          <p:nvPr>
            <p:ph type="pic" sz="quarter" idx="22"/>
          </p:nvPr>
        </p:nvSpPr>
        <p:spPr>
          <a:xfrm>
            <a:off x="15461772" y="7085972"/>
            <a:ext cx="8148414" cy="5432276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6" name="996267730_2880x1920.jpg"/>
          <p:cNvSpPr>
            <a:spLocks noGrp="1"/>
          </p:cNvSpPr>
          <p:nvPr>
            <p:ph type="pic" idx="23"/>
          </p:nvPr>
        </p:nvSpPr>
        <p:spPr>
          <a:xfrm>
            <a:off x="-124635" y="1270000"/>
            <a:ext cx="16859219" cy="11239479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27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996267730_2880x1920.jpg"/>
          <p:cNvSpPr>
            <a:spLocks noGrp="1"/>
          </p:cNvSpPr>
          <p:nvPr>
            <p:ph type="pic" idx="21"/>
          </p:nvPr>
        </p:nvSpPr>
        <p:spPr>
          <a:xfrm>
            <a:off x="0" y="-1270000"/>
            <a:ext cx="24384000" cy="16256000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13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utre titre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136959463_1989x1321.jpg"/>
          <p:cNvSpPr>
            <a:spLocks noGrp="1"/>
          </p:cNvSpPr>
          <p:nvPr>
            <p:ph type="pic" idx="21"/>
          </p:nvPr>
        </p:nvSpPr>
        <p:spPr>
          <a:xfrm>
            <a:off x="9226574" y="1270000"/>
            <a:ext cx="16840152" cy="1118443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3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1270000"/>
            <a:ext cx="9779000" cy="5882273"/>
          </a:xfrm>
          <a:prstGeom prst="rect">
            <a:avLst/>
          </a:prstGeom>
        </p:spPr>
        <p:txBody>
          <a:bodyPr anchor="b"/>
          <a:lstStyle/>
          <a:p>
            <a:r>
              <a:t>Titre de diapositive</a:t>
            </a:r>
          </a:p>
        </p:txBody>
      </p:sp>
      <p:sp>
        <p:nvSpPr>
          <p:cNvPr id="34" name="Texte niveau 1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  <a:lvl2pPr marL="0" indent="4572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2pPr>
            <a:lvl3pPr marL="0" indent="9144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3pPr>
            <a:lvl4pPr marL="0" indent="13716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4pPr>
            <a:lvl5pPr marL="0" indent="182880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5pPr>
          </a:lstStyle>
          <a:p>
            <a:r>
              <a:t>Sous-titre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35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re de diapositive"/>
          <p:cNvSpPr txBox="1">
            <a:spLocks noGrp="1"/>
          </p:cNvSpPr>
          <p:nvPr>
            <p:ph type="title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43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5962"/>
            <a:ext cx="21971000" cy="934780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44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5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 numCol="2" spcCol="1098550"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53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9779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61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248504"/>
            <a:ext cx="9779000" cy="8256630"/>
          </a:xfrm>
          <a:prstGeom prst="rect">
            <a:avLst/>
          </a:prstGeom>
        </p:spPr>
        <p:txBody>
          <a:bodyPr/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62" name="617931575_1991x1322.jpg"/>
          <p:cNvSpPr>
            <a:spLocks noGrp="1"/>
          </p:cNvSpPr>
          <p:nvPr>
            <p:ph type="pic" idx="22"/>
          </p:nvPr>
        </p:nvSpPr>
        <p:spPr>
          <a:xfrm>
            <a:off x="8432800" y="1263848"/>
            <a:ext cx="16850011" cy="1118820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endParaRPr/>
          </a:p>
        </p:txBody>
      </p:sp>
      <p:sp>
        <p:nvSpPr>
          <p:cNvPr id="63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9779000" cy="1435100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64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">
    <p:bg>
      <p:bgPr>
        <a:solidFill>
          <a:srgbClr val="00346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re de section"/>
          <p:cNvSpPr txBox="1">
            <a:spLocks noGrp="1"/>
          </p:cNvSpPr>
          <p:nvPr>
            <p:ph type="title" hasCustomPrompt="1"/>
          </p:nvPr>
        </p:nvSpPr>
        <p:spPr>
          <a:xfrm>
            <a:off x="1206496" y="4533900"/>
            <a:ext cx="21971004" cy="4648200"/>
          </a:xfrm>
          <a:prstGeom prst="rect">
            <a:avLst/>
          </a:prstGeom>
        </p:spPr>
        <p:txBody>
          <a:bodyPr anchor="ctr"/>
          <a:lstStyle>
            <a:lvl1pPr>
              <a:defRPr sz="11600" b="0" spc="-232">
                <a:solidFill>
                  <a:srgbClr val="FFFFFF"/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r>
              <a:t>Titre de section</a:t>
            </a:r>
          </a:p>
        </p:txBody>
      </p:sp>
      <p:sp>
        <p:nvSpPr>
          <p:cNvPr id="72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5233"/>
            <a:ext cx="368505" cy="3746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seul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re de diapositive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4949"/>
          </a:xfrm>
          <a:prstGeom prst="rect">
            <a:avLst/>
          </a:prstGeom>
        </p:spPr>
        <p:txBody>
          <a:bodyPr/>
          <a:lstStyle/>
          <a:p>
            <a:r>
              <a:t>Titre de diapositive</a:t>
            </a:r>
          </a:p>
        </p:txBody>
      </p:sp>
      <p:sp>
        <p:nvSpPr>
          <p:cNvPr id="80" name="Sous-titre de diapositive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diapositive</a:t>
            </a:r>
          </a:p>
        </p:txBody>
      </p:sp>
      <p:sp>
        <p:nvSpPr>
          <p:cNvPr id="8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Ordre du jo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re de l’ordre du jour"/>
          <p:cNvSpPr txBox="1">
            <a:spLocks noGrp="1"/>
          </p:cNvSpPr>
          <p:nvPr>
            <p:ph type="title" hasCustomPrompt="1"/>
          </p:nvPr>
        </p:nvSpPr>
        <p:spPr>
          <a:xfrm>
            <a:off x="1206500" y="952500"/>
            <a:ext cx="21971000" cy="1435100"/>
          </a:xfrm>
          <a:prstGeom prst="rect">
            <a:avLst/>
          </a:prstGeom>
        </p:spPr>
        <p:txBody>
          <a:bodyPr/>
          <a:lstStyle/>
          <a:p>
            <a:r>
              <a:t>Titre de l’ordre du jour</a:t>
            </a:r>
          </a:p>
        </p:txBody>
      </p:sp>
      <p:sp>
        <p:nvSpPr>
          <p:cNvPr id="89" name="Sous-titre de l’ordre du jour"/>
          <p:cNvSpPr txBox="1">
            <a:spLocks noGrp="1"/>
          </p:cNvSpPr>
          <p:nvPr>
            <p:ph type="body" sz="quarter" idx="21" hasCustomPrompt="1"/>
          </p:nvPr>
        </p:nvSpPr>
        <p:spPr>
          <a:xfrm>
            <a:off x="1206500" y="2247900"/>
            <a:ext cx="21971000" cy="934779"/>
          </a:xfrm>
          <a:prstGeom prst="rect">
            <a:avLst/>
          </a:prstGeom>
        </p:spPr>
        <p:txBody>
          <a:bodyPr lIns="45719" tIns="45719" rIns="45719" bIns="45719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sz="5500" b="1"/>
            </a:lvl1pPr>
          </a:lstStyle>
          <a:p>
            <a:r>
              <a:t>Sous-titre de l’ordre du jour</a:t>
            </a:r>
          </a:p>
        </p:txBody>
      </p:sp>
      <p:sp>
        <p:nvSpPr>
          <p:cNvPr id="90" name="Texte niveau 1…"/>
          <p:cNvSpPr txBox="1">
            <a:spLocks noGrp="1"/>
          </p:cNvSpPr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1pPr>
            <a:lvl2pPr marL="0" indent="4572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2pPr>
            <a:lvl3pPr marL="0" indent="9144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3pPr>
            <a:lvl4pPr marL="0" indent="13716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4pPr>
            <a:lvl5pPr marL="0" indent="1828800" defTabSz="825500">
              <a:lnSpc>
                <a:spcPct val="100000"/>
              </a:lnSpc>
              <a:spcBef>
                <a:spcPts val="1800"/>
              </a:spcBef>
              <a:buSzTx/>
              <a:buNone/>
              <a:defRPr sz="5500" spc="-55"/>
            </a:lvl5pPr>
          </a:lstStyle>
          <a:p>
            <a:r>
              <a:t>Rubriques de l’ordre du jour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1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éclar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e niveau 1…"/>
          <p:cNvSpPr txBox="1">
            <a:spLocks noGrp="1"/>
          </p:cNvSpPr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4572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9144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13716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1828800" algn="ctr">
              <a:lnSpc>
                <a:spcPct val="80000"/>
              </a:lnSpc>
              <a:spcBef>
                <a:spcPts val="0"/>
              </a:spcBef>
              <a:buSzTx/>
              <a:buNone/>
              <a:defRPr sz="11600" spc="-232">
                <a:solidFill>
                  <a:schemeClr val="accent1">
                    <a:hueOff val="114395"/>
                    <a:lumOff val="-24975"/>
                  </a:schemeClr>
                </a:solidFill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r>
              <a:t>Déclaration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99" name="Numéro de diapositive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de diapositive"/>
          <p:cNvSpPr txBox="1">
            <a:spLocks noGrp="1"/>
          </p:cNvSpPr>
          <p:nvPr>
            <p:ph type="title"/>
          </p:nvPr>
        </p:nvSpPr>
        <p:spPr>
          <a:xfrm>
            <a:off x="1206500" y="952500"/>
            <a:ext cx="21971000" cy="14331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Titre de diapositive</a:t>
            </a:r>
          </a:p>
        </p:txBody>
      </p:sp>
      <p:sp>
        <p:nvSpPr>
          <p:cNvPr id="3" name="Texte niveau 1…"/>
          <p:cNvSpPr txBox="1">
            <a:spLocks noGrp="1"/>
          </p:cNvSpPr>
          <p:nvPr>
            <p:ph type="body" idx="1"/>
          </p:nvPr>
        </p:nvSpPr>
        <p:spPr>
          <a:xfrm>
            <a:off x="1206500" y="4248504"/>
            <a:ext cx="21971000" cy="82560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/>
          </a:bodyPr>
          <a:lstStyle/>
          <a:p>
            <a:r>
              <a:t>Texte de puce de diapositive</a:t>
            </a:r>
          </a:p>
          <a:p>
            <a:pPr lvl="1"/>
            <a:endParaRPr/>
          </a:p>
          <a:p>
            <a:pPr lvl="2"/>
            <a:endParaRPr/>
          </a:p>
          <a:p>
            <a:pPr lvl="3"/>
            <a:endParaRPr/>
          </a:p>
          <a:p>
            <a:pPr lvl="4"/>
            <a:endParaRPr/>
          </a:p>
        </p:txBody>
      </p:sp>
      <p:sp>
        <p:nvSpPr>
          <p:cNvPr id="4" name="Numéro de diapositive"/>
          <p:cNvSpPr txBox="1">
            <a:spLocks noGrp="1"/>
          </p:cNvSpPr>
          <p:nvPr>
            <p:ph type="sldNum" sz="quarter" idx="2"/>
          </p:nvPr>
        </p:nvSpPr>
        <p:spPr>
          <a:xfrm>
            <a:off x="12001499" y="13080999"/>
            <a:ext cx="368505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</p:sldLayoutIdLst>
  <p:transition xmlns:p14="http://schemas.microsoft.com/office/powerpoint/2010/main" spd="med"/>
  <p:txStyles>
    <p:titleStyle>
      <a:lvl1pPr marL="0" marR="0" indent="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l" defTabSz="2438338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8500" b="1" i="0" u="none" strike="noStrike" cap="none" spc="-170" baseline="0">
          <a:solidFill>
            <a:schemeClr val="accent1">
              <a:hueOff val="114395"/>
              <a:lumOff val="-24975"/>
            </a:schemeClr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8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sz="4800" b="0" i="0" u="none" strike="noStrike" cap="none" spc="0" baseline="0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2286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2743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3200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3657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Homme 75 ans…"/>
          <p:cNvSpPr txBox="1">
            <a:spLocks noGrp="1"/>
          </p:cNvSpPr>
          <p:nvPr>
            <p:ph type="body" idx="1"/>
          </p:nvPr>
        </p:nvSpPr>
        <p:spPr>
          <a:xfrm>
            <a:off x="876300" y="1961456"/>
            <a:ext cx="21971000" cy="10657184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r>
              <a:rPr dirty="0"/>
              <a:t>Homme 75 </a:t>
            </a:r>
            <a:r>
              <a:rPr dirty="0" err="1"/>
              <a:t>ans</a:t>
            </a:r>
            <a:endParaRPr dirty="0"/>
          </a:p>
          <a:p>
            <a:r>
              <a:rPr dirty="0"/>
              <a:t>HTA</a:t>
            </a:r>
          </a:p>
          <a:p>
            <a:r>
              <a:rPr dirty="0" err="1"/>
              <a:t>Retraité</a:t>
            </a:r>
            <a:r>
              <a:rPr dirty="0"/>
              <a:t> </a:t>
            </a:r>
            <a:r>
              <a:rPr dirty="0" err="1" smtClean="0"/>
              <a:t>actif</a:t>
            </a:r>
            <a:endParaRPr lang="fr-FR" dirty="0" smtClean="0"/>
          </a:p>
          <a:p>
            <a:endParaRPr lang="fr-FR" dirty="0" smtClean="0"/>
          </a:p>
          <a:p>
            <a:pPr defTabSz="808990">
              <a:spcBef>
                <a:spcPts val="1700"/>
              </a:spcBef>
              <a:defRPr sz="5390" spc="-53"/>
            </a:pPr>
            <a:r>
              <a:rPr lang="fr-FR" dirty="0" smtClean="0"/>
              <a:t>Tableau de </a:t>
            </a:r>
            <a:r>
              <a:rPr lang="fr-FR" dirty="0"/>
              <a:t>polyarthrite &amp; toux sèche </a:t>
            </a:r>
          </a:p>
          <a:p>
            <a:pPr defTabSz="808990">
              <a:spcBef>
                <a:spcPts val="1700"/>
              </a:spcBef>
              <a:defRPr sz="5390" spc="-53"/>
            </a:pPr>
            <a:r>
              <a:rPr lang="fr-FR" dirty="0"/>
              <a:t>Biologie : </a:t>
            </a:r>
            <a:r>
              <a:rPr lang="fr-FR" dirty="0" err="1"/>
              <a:t>sd</a:t>
            </a:r>
            <a:r>
              <a:rPr lang="fr-FR" dirty="0"/>
              <a:t> inflammatoire isolé</a:t>
            </a:r>
          </a:p>
          <a:p>
            <a:pPr defTabSz="808990">
              <a:spcBef>
                <a:spcPts val="1700"/>
              </a:spcBef>
              <a:defRPr sz="5390" spc="-53"/>
            </a:pPr>
            <a:r>
              <a:rPr lang="fr-FR" dirty="0"/>
              <a:t>Imagerie : RP &amp; </a:t>
            </a:r>
            <a:r>
              <a:rPr lang="fr-FR" dirty="0" err="1"/>
              <a:t>echo</a:t>
            </a:r>
            <a:r>
              <a:rPr lang="fr-FR" dirty="0"/>
              <a:t> </a:t>
            </a:r>
            <a:r>
              <a:rPr lang="fr-FR" dirty="0" err="1"/>
              <a:t>abdo</a:t>
            </a:r>
            <a:r>
              <a:rPr lang="fr-FR" dirty="0"/>
              <a:t> normales</a:t>
            </a:r>
          </a:p>
          <a:p>
            <a:pPr defTabSz="808990">
              <a:spcBef>
                <a:spcPts val="1700"/>
              </a:spcBef>
              <a:defRPr sz="5390" spc="-53"/>
            </a:pPr>
            <a:endParaRPr lang="fr-FR" dirty="0"/>
          </a:p>
          <a:p>
            <a:pPr defTabSz="808990">
              <a:spcBef>
                <a:spcPts val="1700"/>
              </a:spcBef>
              <a:defRPr sz="5390" spc="-53"/>
            </a:pPr>
            <a:r>
              <a:rPr lang="fr-FR" dirty="0"/>
              <a:t>PPR…..</a:t>
            </a:r>
          </a:p>
          <a:p>
            <a:pPr defTabSz="808990">
              <a:spcBef>
                <a:spcPts val="1700"/>
              </a:spcBef>
              <a:defRPr sz="5390" spc="-53"/>
            </a:pPr>
            <a:endParaRPr lang="fr-FR" dirty="0"/>
          </a:p>
          <a:p>
            <a:pPr defTabSz="808990">
              <a:spcBef>
                <a:spcPts val="1700"/>
              </a:spcBef>
              <a:defRPr sz="5390" spc="-53"/>
            </a:pPr>
            <a:r>
              <a:rPr lang="fr-FR" dirty="0" err="1"/>
              <a:t>Corticotherapie</a:t>
            </a:r>
            <a:r>
              <a:rPr lang="fr-FR" dirty="0"/>
              <a:t> (20 puis 30 mg/j)</a:t>
            </a:r>
          </a:p>
          <a:p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A 6 semaines déficit isolé SPE G…"/>
          <p:cNvSpPr txBox="1">
            <a:spLocks noGrp="1"/>
          </p:cNvSpPr>
          <p:nvPr>
            <p:ph type="body" idx="1"/>
          </p:nvPr>
        </p:nvSpPr>
        <p:spPr>
          <a:xfrm>
            <a:off x="1092200" y="959204"/>
            <a:ext cx="21971000" cy="8256012"/>
          </a:xfrm>
          <a:prstGeom prst="rect">
            <a:avLst/>
          </a:prstGeom>
        </p:spPr>
        <p:txBody>
          <a:bodyPr/>
          <a:lstStyle/>
          <a:p>
            <a:pPr defTabSz="726440">
              <a:spcBef>
                <a:spcPts val="1500"/>
              </a:spcBef>
              <a:defRPr sz="4840" spc="-48"/>
            </a:pPr>
            <a:r>
              <a:rPr dirty="0"/>
              <a:t>A 6 </a:t>
            </a:r>
            <a:r>
              <a:rPr dirty="0" err="1" smtClean="0"/>
              <a:t>semaines</a:t>
            </a:r>
            <a:r>
              <a:rPr lang="fr-FR" dirty="0" smtClean="0"/>
              <a:t>, </a:t>
            </a:r>
            <a:r>
              <a:rPr dirty="0" smtClean="0"/>
              <a:t> </a:t>
            </a:r>
            <a:r>
              <a:rPr dirty="0" err="1"/>
              <a:t>déficit</a:t>
            </a:r>
            <a:r>
              <a:rPr dirty="0"/>
              <a:t> </a:t>
            </a:r>
            <a:r>
              <a:rPr dirty="0" err="1"/>
              <a:t>isolé</a:t>
            </a:r>
            <a:r>
              <a:rPr dirty="0"/>
              <a:t> SPE G </a:t>
            </a:r>
            <a:r>
              <a:rPr lang="fr-FR" dirty="0" smtClean="0"/>
              <a:t>sans aucun facteur déclenchant retrouvé à l’interrogatoire</a:t>
            </a:r>
            <a:endParaRPr dirty="0"/>
          </a:p>
          <a:p>
            <a:pPr defTabSz="726440">
              <a:spcBef>
                <a:spcPts val="1500"/>
              </a:spcBef>
              <a:defRPr sz="4840" spc="-48"/>
            </a:pPr>
            <a:endParaRPr dirty="0"/>
          </a:p>
          <a:p>
            <a:pPr defTabSz="726440">
              <a:spcBef>
                <a:spcPts val="1500"/>
              </a:spcBef>
              <a:defRPr sz="4840" spc="-48"/>
            </a:pPr>
            <a:r>
              <a:rPr dirty="0" err="1"/>
              <a:t>Rhumatisme</a:t>
            </a:r>
            <a:r>
              <a:rPr dirty="0"/>
              <a:t> </a:t>
            </a:r>
            <a:r>
              <a:rPr lang="fr-FR" dirty="0" smtClean="0"/>
              <a:t>inflammatoire </a:t>
            </a:r>
            <a:r>
              <a:rPr dirty="0" err="1" smtClean="0"/>
              <a:t>controlé</a:t>
            </a:r>
            <a:r>
              <a:rPr dirty="0" smtClean="0"/>
              <a:t> </a:t>
            </a:r>
            <a:r>
              <a:rPr dirty="0"/>
              <a:t>sous 15 mg prednisone, bon </a:t>
            </a:r>
            <a:r>
              <a:rPr dirty="0" err="1"/>
              <a:t>état</a:t>
            </a:r>
            <a:r>
              <a:rPr dirty="0"/>
              <a:t> </a:t>
            </a:r>
            <a:r>
              <a:rPr dirty="0" err="1"/>
              <a:t>général</a:t>
            </a:r>
            <a:r>
              <a:rPr dirty="0"/>
              <a:t> par </a:t>
            </a:r>
            <a:r>
              <a:rPr dirty="0" err="1"/>
              <a:t>ailleurs</a:t>
            </a:r>
            <a:endParaRPr dirty="0"/>
          </a:p>
          <a:p>
            <a:pPr defTabSz="726440">
              <a:spcBef>
                <a:spcPts val="1500"/>
              </a:spcBef>
              <a:defRPr sz="4840" spc="-48"/>
            </a:pPr>
            <a:endParaRPr dirty="0"/>
          </a:p>
          <a:p>
            <a:pPr defTabSz="726440">
              <a:spcBef>
                <a:spcPts val="1500"/>
              </a:spcBef>
              <a:defRPr sz="4840" spc="-48"/>
            </a:pPr>
            <a:r>
              <a:rPr dirty="0"/>
              <a:t>EMG : bloc de </a:t>
            </a:r>
            <a:r>
              <a:rPr dirty="0" smtClean="0"/>
              <a:t>conduction</a:t>
            </a:r>
            <a:r>
              <a:rPr lang="fr-FR" dirty="0" smtClean="0"/>
              <a:t> </a:t>
            </a:r>
            <a:r>
              <a:rPr lang="fr-FR" dirty="0" err="1" smtClean="0"/>
              <a:t>autentifié</a:t>
            </a:r>
            <a:endParaRPr dirty="0"/>
          </a:p>
          <a:p>
            <a:pPr defTabSz="726440">
              <a:spcBef>
                <a:spcPts val="1500"/>
              </a:spcBef>
              <a:defRPr sz="4840" spc="-48"/>
            </a:pPr>
            <a:endParaRPr dirty="0"/>
          </a:p>
          <a:p>
            <a:pPr defTabSz="726440">
              <a:spcBef>
                <a:spcPts val="1500"/>
              </a:spcBef>
              <a:defRPr sz="4840" spc="-48"/>
            </a:pPr>
            <a:r>
              <a:rPr dirty="0" err="1"/>
              <a:t>Imagerie</a:t>
            </a:r>
            <a:r>
              <a:rPr dirty="0"/>
              <a:t> </a:t>
            </a:r>
            <a:r>
              <a:rPr dirty="0" err="1"/>
              <a:t>genou</a:t>
            </a:r>
            <a:r>
              <a:rPr dirty="0"/>
              <a:t>, </a:t>
            </a:r>
            <a:r>
              <a:rPr dirty="0" err="1"/>
              <a:t>dont</a:t>
            </a:r>
            <a:r>
              <a:rPr dirty="0"/>
              <a:t> IRM : pas de </a:t>
            </a:r>
            <a:r>
              <a:rPr dirty="0" smtClean="0"/>
              <a:t>compression</a:t>
            </a:r>
            <a:r>
              <a:rPr lang="fr-FR" dirty="0" smtClean="0"/>
              <a:t> du SPE !</a:t>
            </a:r>
            <a:endParaRPr dirty="0"/>
          </a:p>
          <a:p>
            <a:pPr defTabSz="726440">
              <a:spcBef>
                <a:spcPts val="1500"/>
              </a:spcBef>
              <a:defRPr sz="4840" spc="-48"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A 3 mois déficit isolé SPE G persiste…"/>
          <p:cNvSpPr txBox="1">
            <a:spLocks noGrp="1"/>
          </p:cNvSpPr>
          <p:nvPr>
            <p:ph type="body" idx="1"/>
          </p:nvPr>
        </p:nvSpPr>
        <p:spPr>
          <a:xfrm>
            <a:off x="1092200" y="2897560"/>
            <a:ext cx="21971000" cy="9721080"/>
          </a:xfrm>
          <a:prstGeom prst="rect">
            <a:avLst/>
          </a:prstGeom>
        </p:spPr>
        <p:txBody>
          <a:bodyPr/>
          <a:lstStyle/>
          <a:p>
            <a:pPr defTabSz="495300">
              <a:spcBef>
                <a:spcPts val="1000"/>
              </a:spcBef>
              <a:defRPr sz="3300" spc="-33"/>
            </a:pPr>
            <a:r>
              <a:rPr dirty="0"/>
              <a:t>A 3 </a:t>
            </a:r>
            <a:r>
              <a:rPr dirty="0" err="1"/>
              <a:t>mois</a:t>
            </a:r>
            <a:r>
              <a:rPr dirty="0"/>
              <a:t> </a:t>
            </a:r>
            <a:r>
              <a:rPr dirty="0" err="1"/>
              <a:t>déficit</a:t>
            </a:r>
            <a:r>
              <a:rPr dirty="0"/>
              <a:t> </a:t>
            </a:r>
            <a:r>
              <a:rPr dirty="0" err="1"/>
              <a:t>isolé</a:t>
            </a:r>
            <a:r>
              <a:rPr dirty="0"/>
              <a:t> </a:t>
            </a:r>
            <a:r>
              <a:rPr lang="fr-FR" dirty="0" smtClean="0"/>
              <a:t>du </a:t>
            </a:r>
            <a:r>
              <a:rPr dirty="0" smtClean="0"/>
              <a:t>SPE </a:t>
            </a:r>
            <a:r>
              <a:rPr dirty="0"/>
              <a:t>G </a:t>
            </a:r>
            <a:r>
              <a:rPr dirty="0" err="1"/>
              <a:t>persiste</a:t>
            </a:r>
            <a:endParaRPr dirty="0"/>
          </a:p>
          <a:p>
            <a:pPr defTabSz="495300">
              <a:spcBef>
                <a:spcPts val="1000"/>
              </a:spcBef>
              <a:defRPr sz="3300" spc="-33"/>
            </a:pPr>
            <a:endParaRPr dirty="0"/>
          </a:p>
          <a:p>
            <a:pPr defTabSz="495300">
              <a:spcBef>
                <a:spcPts val="1000"/>
              </a:spcBef>
              <a:defRPr sz="3300" spc="-33"/>
            </a:pPr>
            <a:r>
              <a:rPr dirty="0" smtClean="0"/>
              <a:t>C</a:t>
            </a:r>
            <a:r>
              <a:rPr lang="fr-FR" dirty="0" smtClean="0"/>
              <a:t>anal </a:t>
            </a:r>
            <a:r>
              <a:rPr dirty="0" err="1" smtClean="0"/>
              <a:t>carpien</a:t>
            </a:r>
            <a:r>
              <a:rPr dirty="0" smtClean="0"/>
              <a:t> </a:t>
            </a:r>
            <a:r>
              <a:rPr dirty="0"/>
              <a:t>G (</a:t>
            </a:r>
            <a:r>
              <a:rPr dirty="0" err="1"/>
              <a:t>synovite</a:t>
            </a:r>
            <a:r>
              <a:rPr dirty="0"/>
              <a:t> </a:t>
            </a:r>
            <a:r>
              <a:rPr dirty="0" err="1"/>
              <a:t>fléchisseurs</a:t>
            </a:r>
            <a:r>
              <a:rPr dirty="0"/>
              <a:t>?) </a:t>
            </a:r>
          </a:p>
          <a:p>
            <a:pPr defTabSz="495300">
              <a:spcBef>
                <a:spcPts val="1000"/>
              </a:spcBef>
              <a:defRPr sz="3300" spc="-33"/>
            </a:pPr>
            <a:endParaRPr dirty="0"/>
          </a:p>
          <a:p>
            <a:pPr defTabSz="495300">
              <a:spcBef>
                <a:spcPts val="1000"/>
              </a:spcBef>
              <a:defRPr sz="3300" spc="-33"/>
            </a:pPr>
            <a:r>
              <a:rPr dirty="0" err="1"/>
              <a:t>Rattache</a:t>
            </a:r>
            <a:r>
              <a:rPr dirty="0"/>
              <a:t>-t-on </a:t>
            </a:r>
            <a:r>
              <a:rPr dirty="0" err="1"/>
              <a:t>neuropathie</a:t>
            </a:r>
            <a:r>
              <a:rPr dirty="0"/>
              <a:t> et </a:t>
            </a:r>
            <a:r>
              <a:rPr dirty="0" err="1"/>
              <a:t>rhumatisme</a:t>
            </a:r>
            <a:r>
              <a:rPr dirty="0"/>
              <a:t> ?</a:t>
            </a:r>
          </a:p>
          <a:p>
            <a:pPr defTabSz="495300">
              <a:spcBef>
                <a:spcPts val="1000"/>
              </a:spcBef>
              <a:defRPr sz="3300" spc="-33"/>
            </a:pPr>
            <a:endParaRPr dirty="0"/>
          </a:p>
          <a:p>
            <a:pPr defTabSz="495300">
              <a:spcBef>
                <a:spcPts val="1000"/>
              </a:spcBef>
              <a:defRPr sz="3300" spc="-33"/>
            </a:pPr>
            <a:r>
              <a:rPr dirty="0" err="1"/>
              <a:t>Démarche</a:t>
            </a:r>
            <a:r>
              <a:rPr dirty="0"/>
              <a:t> </a:t>
            </a:r>
            <a:r>
              <a:rPr dirty="0" err="1"/>
              <a:t>diagnostique</a:t>
            </a:r>
            <a:r>
              <a:rPr dirty="0"/>
              <a:t> ? </a:t>
            </a:r>
            <a:r>
              <a:rPr dirty="0" err="1"/>
              <a:t>Tep</a:t>
            </a:r>
            <a:r>
              <a:rPr dirty="0"/>
              <a:t>…. </a:t>
            </a:r>
            <a:r>
              <a:rPr dirty="0" err="1"/>
              <a:t>Mais</a:t>
            </a:r>
            <a:r>
              <a:rPr dirty="0"/>
              <a:t> nous </a:t>
            </a:r>
            <a:r>
              <a:rPr dirty="0" err="1"/>
              <a:t>sommes</a:t>
            </a:r>
            <a:r>
              <a:rPr dirty="0"/>
              <a:t> à 3 </a:t>
            </a:r>
            <a:r>
              <a:rPr dirty="0" err="1"/>
              <a:t>mois</a:t>
            </a:r>
            <a:r>
              <a:rPr dirty="0"/>
              <a:t> ?</a:t>
            </a:r>
          </a:p>
          <a:p>
            <a:pPr defTabSz="495300">
              <a:spcBef>
                <a:spcPts val="1000"/>
              </a:spcBef>
              <a:defRPr sz="3300" spc="-33"/>
            </a:pPr>
            <a:endParaRPr dirty="0"/>
          </a:p>
          <a:p>
            <a:pPr defTabSz="495300">
              <a:spcBef>
                <a:spcPts val="1000"/>
              </a:spcBef>
              <a:defRPr sz="3300" spc="-33"/>
            </a:pPr>
            <a:endParaRPr dirty="0"/>
          </a:p>
          <a:p>
            <a:pPr defTabSz="495300">
              <a:spcBef>
                <a:spcPts val="1000"/>
              </a:spcBef>
              <a:defRPr sz="3300" spc="-33"/>
            </a:pPr>
            <a:r>
              <a:rPr lang="fr-FR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Discussion DPC du 8 octobre :</a:t>
            </a:r>
          </a:p>
          <a:p>
            <a:pPr defTabSz="495300">
              <a:spcBef>
                <a:spcPts val="1000"/>
              </a:spcBef>
              <a:defRPr sz="3300" spc="-33"/>
            </a:pPr>
            <a:endParaRPr dirty="0"/>
          </a:p>
          <a:p>
            <a:pPr defTabSz="495300">
              <a:spcBef>
                <a:spcPts val="1000"/>
              </a:spcBef>
              <a:defRPr sz="3300" spc="-33"/>
            </a:pPr>
            <a:r>
              <a:rPr lang="fr-FR" sz="3300" dirty="0"/>
              <a:t>A discuter </a:t>
            </a:r>
            <a:r>
              <a:rPr lang="fr-FR" sz="3300" dirty="0" smtClean="0"/>
              <a:t> dans un 1</a:t>
            </a:r>
            <a:r>
              <a:rPr lang="fr-FR" sz="3300" baseline="30000" dirty="0" smtClean="0"/>
              <a:t>er</a:t>
            </a:r>
            <a:r>
              <a:rPr lang="fr-FR" sz="3300" dirty="0" smtClean="0"/>
              <a:t> temps : </a:t>
            </a:r>
          </a:p>
          <a:p>
            <a:pPr defTabSz="495300">
              <a:spcBef>
                <a:spcPts val="1000"/>
              </a:spcBef>
              <a:defRPr sz="3300" spc="-33"/>
            </a:pPr>
            <a:r>
              <a:rPr lang="fr-FR" sz="3300" dirty="0" smtClean="0"/>
              <a:t>-faire un EMG </a:t>
            </a:r>
            <a:r>
              <a:rPr lang="fr-FR" sz="3300" dirty="0"/>
              <a:t>complet pour rechercher une autre atteinte tronculaire infra-clinique </a:t>
            </a:r>
          </a:p>
          <a:p>
            <a:pPr defTabSz="495300">
              <a:spcBef>
                <a:spcPts val="1000"/>
              </a:spcBef>
              <a:defRPr sz="3300" spc="-33"/>
            </a:pPr>
            <a:r>
              <a:rPr lang="fr-FR" sz="3300" dirty="0" smtClean="0"/>
              <a:t>- TEP </a:t>
            </a:r>
            <a:r>
              <a:rPr lang="fr-FR" sz="3300" dirty="0"/>
              <a:t>TDM pour éliminer définitivement néoplasie ou vascularite </a:t>
            </a:r>
            <a:endParaRPr dirty="0"/>
          </a:p>
          <a:p>
            <a:pPr defTabSz="495300">
              <a:spcBef>
                <a:spcPts val="1000"/>
              </a:spcBef>
              <a:defRPr sz="3300" spc="-33"/>
            </a:pPr>
            <a:endParaRPr dirty="0"/>
          </a:p>
        </p:txBody>
      </p:sp>
    </p:spTree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30_BasicColor">
  <a:themeElements>
    <a:clrScheme name="30_BasicColor">
      <a:dk1>
        <a:srgbClr val="5E5E5E"/>
      </a:dk1>
      <a:lt1>
        <a:srgbClr val="003462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30_BasicColor">
  <a:themeElements>
    <a:clrScheme name="30_BasicColor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30_BasicColor">
      <a:majorFont>
        <a:latin typeface="Helvetica Neue"/>
        <a:ea typeface="Helvetica Neue"/>
        <a:cs typeface="Helvetica Neue"/>
      </a:majorFont>
      <a:minorFont>
        <a:latin typeface="Helvetica Neue"/>
        <a:ea typeface="Helvetica Neue"/>
        <a:cs typeface="Helvetica Neue"/>
      </a:minorFont>
    </a:fontScheme>
    <a:fmtScheme name="30_BasicCol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000000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 Medium"/>
            <a:ea typeface="Helvetica Neue Medium"/>
            <a:cs typeface="Helvetica Neue Medium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2438338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130</Words>
  <Application>Microsoft Macintosh PowerPoint</Application>
  <PresentationFormat>Personnalisé</PresentationFormat>
  <Paragraphs>32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30_BasicColor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MEHSEN-CETRE Nadia</dc:creator>
  <cp:lastModifiedBy>iMac</cp:lastModifiedBy>
  <cp:revision>3</cp:revision>
  <dcterms:modified xsi:type="dcterms:W3CDTF">2020-10-22T10:25:45Z</dcterms:modified>
</cp:coreProperties>
</file>