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64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C800"/>
    <a:srgbClr val="E64130"/>
    <a:srgbClr val="0096FF"/>
    <a:srgbClr val="FFB400"/>
    <a:srgbClr val="EC7A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8C89-5B1A-4709-91C0-5EB7E532E806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32CC-8B4C-4600-AD16-39D6DC9D3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81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8C89-5B1A-4709-91C0-5EB7E532E806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32CC-8B4C-4600-AD16-39D6DC9D3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23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989351"/>
            <a:ext cx="7734300" cy="518761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8C89-5B1A-4709-91C0-5EB7E532E806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32CC-8B4C-4600-AD16-39D6DC9D3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65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8C89-5B1A-4709-91C0-5EB7E532E806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32CC-8B4C-4600-AD16-39D6DC9D3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571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8C89-5B1A-4709-91C0-5EB7E532E806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32CC-8B4C-4600-AD16-39D6DC9D3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71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8C89-5B1A-4709-91C0-5EB7E532E806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32CC-8B4C-4600-AD16-39D6DC9D3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58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17954" y="365125"/>
            <a:ext cx="8237434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8C89-5B1A-4709-91C0-5EB7E532E806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32CC-8B4C-4600-AD16-39D6DC9D3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8C89-5B1A-4709-91C0-5EB7E532E806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32CC-8B4C-4600-AD16-39D6DC9D3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99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8C89-5B1A-4709-91C0-5EB7E532E806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32CC-8B4C-4600-AD16-39D6DC9D3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83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8C89-5B1A-4709-91C0-5EB7E532E806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32CC-8B4C-4600-AD16-39D6DC9D3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18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8C89-5B1A-4709-91C0-5EB7E532E806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32CC-8B4C-4600-AD16-39D6DC9D3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21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117954" y="365125"/>
            <a:ext cx="82358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D8C89-5B1A-4709-91C0-5EB7E532E806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532CC-8B4C-4600-AD16-39D6DC9D3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78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523999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E64130"/>
                </a:solidFill>
              </a:rPr>
              <a:t>Opioïdes forts, hors indications cancéreuses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0" y="2812474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Résultats de l’Audit Clinique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501534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+mj-lt"/>
              </a:rPr>
              <a:t>Paris, Samedi 18 Mars</a:t>
            </a:r>
          </a:p>
        </p:txBody>
      </p:sp>
    </p:spTree>
    <p:extLst>
      <p:ext uri="{BB962C8B-B14F-4D97-AF65-F5344CB8AC3E}">
        <p14:creationId xmlns:p14="http://schemas.microsoft.com/office/powerpoint/2010/main" val="1647521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8827" y="0"/>
            <a:ext cx="8235846" cy="1325563"/>
          </a:xfrm>
        </p:spPr>
        <p:txBody>
          <a:bodyPr/>
          <a:lstStyle/>
          <a:p>
            <a:r>
              <a:rPr lang="fr-FR" b="1" dirty="0">
                <a:solidFill>
                  <a:srgbClr val="E64130"/>
                </a:solidFill>
                <a:latin typeface="+mn-lt"/>
              </a:rPr>
              <a:t>QUESTION 7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4387" y="2197899"/>
            <a:ext cx="6364726" cy="4414692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>
                <a:latin typeface="+mj-lt"/>
              </a:rPr>
              <a:t>La recherche de signes de mésusage est-elle faite à chaque renouvellement d’ordonnance ?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943430" y="4254073"/>
            <a:ext cx="47060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64C800"/>
                </a:solidFill>
              </a:rPr>
              <a:t>Oui		      </a:t>
            </a:r>
            <a:r>
              <a:rPr lang="fr-FR" sz="2000" dirty="0"/>
              <a:t>30 –</a:t>
            </a:r>
            <a:r>
              <a:rPr lang="fr-FR" sz="2000" dirty="0">
                <a:sym typeface="Wingdings" panose="05000000000000000000" pitchFamily="2" charset="2"/>
              </a:rPr>
              <a:t> 69,77%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FFB400"/>
                </a:solidFill>
                <a:sym typeface="Wingdings" panose="05000000000000000000" pitchFamily="2" charset="2"/>
              </a:rPr>
              <a:t>Non		        </a:t>
            </a:r>
            <a:r>
              <a:rPr lang="fr-FR" sz="2000" dirty="0">
                <a:sym typeface="Wingdings" panose="05000000000000000000" pitchFamily="2" charset="2"/>
              </a:rPr>
              <a:t>13 – 30,23%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786" y="1667901"/>
            <a:ext cx="3547397" cy="2118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457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8827" y="0"/>
            <a:ext cx="8235846" cy="1325563"/>
          </a:xfrm>
        </p:spPr>
        <p:txBody>
          <a:bodyPr/>
          <a:lstStyle/>
          <a:p>
            <a:r>
              <a:rPr lang="fr-FR" b="1" dirty="0">
                <a:solidFill>
                  <a:srgbClr val="E64130"/>
                </a:solidFill>
                <a:latin typeface="+mn-lt"/>
              </a:rPr>
              <a:t>QUESTION 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4387" y="2197899"/>
            <a:ext cx="6364726" cy="4414692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>
                <a:latin typeface="+mj-lt"/>
              </a:rPr>
              <a:t>Une persistance de la douleur malgré l’augmentation de la posologie d’opioïde fort au delà de 3 mois vous a t’elle conduit ou vous conduirait- elle à faire appel à un avis spécialisé ?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16" y="1514828"/>
            <a:ext cx="3555638" cy="214930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943430" y="4254073"/>
            <a:ext cx="47060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64C800"/>
                </a:solidFill>
              </a:rPr>
              <a:t>Oui		      </a:t>
            </a:r>
            <a:r>
              <a:rPr lang="fr-FR" sz="2000" dirty="0"/>
              <a:t>33 –</a:t>
            </a:r>
            <a:r>
              <a:rPr lang="fr-FR" sz="2000" dirty="0">
                <a:sym typeface="Wingdings" panose="05000000000000000000" pitchFamily="2" charset="2"/>
              </a:rPr>
              <a:t> 76,74%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FFB400"/>
                </a:solidFill>
                <a:sym typeface="Wingdings" panose="05000000000000000000" pitchFamily="2" charset="2"/>
              </a:rPr>
              <a:t>Non		        </a:t>
            </a:r>
            <a:r>
              <a:rPr lang="fr-FR" sz="2000" dirty="0">
                <a:sym typeface="Wingdings" panose="05000000000000000000" pitchFamily="2" charset="2"/>
              </a:rPr>
              <a:t>10 – 23,26%</a:t>
            </a:r>
          </a:p>
        </p:txBody>
      </p:sp>
    </p:spTree>
    <p:extLst>
      <p:ext uri="{BB962C8B-B14F-4D97-AF65-F5344CB8AC3E}">
        <p14:creationId xmlns:p14="http://schemas.microsoft.com/office/powerpoint/2010/main" val="898427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8827" y="0"/>
            <a:ext cx="8235846" cy="1325563"/>
          </a:xfrm>
        </p:spPr>
        <p:txBody>
          <a:bodyPr/>
          <a:lstStyle/>
          <a:p>
            <a:r>
              <a:rPr lang="fr-FR" b="1" dirty="0">
                <a:solidFill>
                  <a:srgbClr val="E64130"/>
                </a:solidFill>
                <a:latin typeface="+mn-lt"/>
              </a:rPr>
              <a:t>QUESTION 9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4387" y="2197899"/>
            <a:ext cx="6364726" cy="4414692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>
                <a:latin typeface="+mj-lt"/>
              </a:rPr>
              <a:t>En cas de mésusage ou suspicion de mésusage, avez-vous ou pensez-vous faire appel à un avis spécialisé (</a:t>
            </a:r>
            <a:r>
              <a:rPr lang="fr-FR" dirty="0" err="1">
                <a:latin typeface="+mj-lt"/>
              </a:rPr>
              <a:t>addictologue</a:t>
            </a:r>
            <a:r>
              <a:rPr lang="fr-FR" dirty="0">
                <a:latin typeface="+mj-lt"/>
              </a:rPr>
              <a:t>, centre d’étude de la douleur, psychiatre) ?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31" y="1657292"/>
            <a:ext cx="3612652" cy="224787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943430" y="4254073"/>
            <a:ext cx="47060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64C800"/>
                </a:solidFill>
              </a:rPr>
              <a:t>Oui		      </a:t>
            </a:r>
            <a:r>
              <a:rPr lang="fr-FR" sz="2000" dirty="0"/>
              <a:t>27 –</a:t>
            </a:r>
            <a:r>
              <a:rPr lang="fr-FR" sz="2000" dirty="0">
                <a:sym typeface="Wingdings" panose="05000000000000000000" pitchFamily="2" charset="2"/>
              </a:rPr>
              <a:t> 62,79%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FFB400"/>
                </a:solidFill>
                <a:sym typeface="Wingdings" panose="05000000000000000000" pitchFamily="2" charset="2"/>
              </a:rPr>
              <a:t>Non		        </a:t>
            </a:r>
            <a:r>
              <a:rPr lang="fr-FR" sz="2000" dirty="0">
                <a:sym typeface="Wingdings" panose="05000000000000000000" pitchFamily="2" charset="2"/>
              </a:rPr>
              <a:t>16 – 37,21%</a:t>
            </a:r>
          </a:p>
        </p:txBody>
      </p:sp>
    </p:spTree>
    <p:extLst>
      <p:ext uri="{BB962C8B-B14F-4D97-AF65-F5344CB8AC3E}">
        <p14:creationId xmlns:p14="http://schemas.microsoft.com/office/powerpoint/2010/main" val="2468011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4346" y="1423843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>
                <a:solidFill>
                  <a:srgbClr val="E64130"/>
                </a:solidFill>
              </a:rPr>
              <a:t>RHUMATO DPC </a:t>
            </a:r>
            <a:r>
              <a:rPr lang="fr-FR" sz="3600" dirty="0"/>
              <a:t>vous souhaite </a:t>
            </a:r>
          </a:p>
          <a:p>
            <a:pPr marL="0" indent="0" algn="ctr">
              <a:buNone/>
            </a:pPr>
            <a:r>
              <a:rPr lang="fr-FR" sz="3600" dirty="0"/>
              <a:t>une excellente formation !</a:t>
            </a:r>
          </a:p>
          <a:p>
            <a:pPr marL="0" indent="0" algn="ctr">
              <a:buNone/>
            </a:pPr>
            <a:endParaRPr lang="fr-FR" sz="3200" dirty="0"/>
          </a:p>
          <a:p>
            <a:pPr marL="0" indent="0" algn="ctr">
              <a:buNone/>
            </a:pPr>
            <a:endParaRPr lang="fr-FR" sz="3200" dirty="0"/>
          </a:p>
          <a:p>
            <a:pPr marL="0" indent="0" algn="ctr">
              <a:buNone/>
            </a:pPr>
            <a:endParaRPr lang="fr-FR" sz="3200" dirty="0"/>
          </a:p>
          <a:p>
            <a:pPr marL="0" indent="0" algn="ctr">
              <a:buNone/>
            </a:pPr>
            <a:r>
              <a:rPr lang="fr-FR" sz="3200" dirty="0"/>
              <a:t>En espérant que les échanges avec l’expert seront fructueux…</a:t>
            </a:r>
          </a:p>
        </p:txBody>
      </p:sp>
    </p:spTree>
    <p:extLst>
      <p:ext uri="{BB962C8B-B14F-4D97-AF65-F5344CB8AC3E}">
        <p14:creationId xmlns:p14="http://schemas.microsoft.com/office/powerpoint/2010/main" val="251808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84208" y="0"/>
            <a:ext cx="8235846" cy="1325563"/>
          </a:xfrm>
        </p:spPr>
        <p:txBody>
          <a:bodyPr/>
          <a:lstStyle/>
          <a:p>
            <a:r>
              <a:rPr lang="fr-FR" b="1" dirty="0">
                <a:latin typeface="+mn-lt"/>
              </a:rPr>
              <a:t>PRESENTATION DU DPC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656899"/>
            <a:ext cx="10515600" cy="3411393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rgbClr val="E64130"/>
                </a:solidFill>
              </a:rPr>
              <a:t>Etape</a:t>
            </a:r>
            <a:r>
              <a:rPr lang="fr-FR" sz="2400" b="1" dirty="0"/>
              <a:t> </a:t>
            </a:r>
            <a:r>
              <a:rPr lang="fr-FR" sz="2400" b="1" dirty="0">
                <a:solidFill>
                  <a:srgbClr val="E64130"/>
                </a:solidFill>
              </a:rPr>
              <a:t>1 </a:t>
            </a:r>
            <a:r>
              <a:rPr lang="fr-FR" sz="2400" b="1" dirty="0"/>
              <a:t>: </a:t>
            </a:r>
            <a:r>
              <a:rPr lang="fr-FR" sz="2400" dirty="0"/>
              <a:t>Audit à compléter en ligne sur rhumatodpc.fr en amont de la réunion- 5 dossiers patients </a:t>
            </a:r>
          </a:p>
          <a:p>
            <a:r>
              <a:rPr lang="fr-FR" sz="2400" b="1" dirty="0">
                <a:solidFill>
                  <a:srgbClr val="E64130"/>
                </a:solidFill>
              </a:rPr>
              <a:t>Etape 2 </a:t>
            </a:r>
            <a:r>
              <a:rPr lang="fr-FR" sz="2400" b="1" dirty="0"/>
              <a:t>: </a:t>
            </a:r>
            <a:r>
              <a:rPr lang="fr-FR" sz="2400" dirty="0"/>
              <a:t>Assister à la réunion présentielle </a:t>
            </a:r>
            <a:r>
              <a:rPr lang="fr-FR" sz="2400" dirty="0">
                <a:solidFill>
                  <a:srgbClr val="E64130"/>
                </a:solidFill>
              </a:rPr>
              <a:t>le samedi 18 Mars </a:t>
            </a:r>
            <a:endParaRPr lang="fr-FR" sz="2400" dirty="0"/>
          </a:p>
          <a:p>
            <a:r>
              <a:rPr lang="fr-FR" sz="2400" b="1" dirty="0">
                <a:solidFill>
                  <a:srgbClr val="E64130"/>
                </a:solidFill>
              </a:rPr>
              <a:t>Etape 3 </a:t>
            </a:r>
            <a:r>
              <a:rPr lang="fr-FR" sz="2400" b="1" dirty="0"/>
              <a:t>: </a:t>
            </a:r>
            <a:r>
              <a:rPr lang="fr-FR" sz="2400" dirty="0"/>
              <a:t>Restitution en ligne de vos résultats à l'évaluation et questions à l'expert - avant </a:t>
            </a:r>
            <a:r>
              <a:rPr lang="fr-FR" sz="2400" dirty="0">
                <a:solidFill>
                  <a:srgbClr val="E64130"/>
                </a:solidFill>
              </a:rPr>
              <a:t>le 20 avril</a:t>
            </a:r>
          </a:p>
          <a:p>
            <a:r>
              <a:rPr lang="fr-FR" sz="2400" b="1" dirty="0">
                <a:solidFill>
                  <a:srgbClr val="E64130"/>
                </a:solidFill>
              </a:rPr>
              <a:t>Etape 4 </a:t>
            </a:r>
            <a:r>
              <a:rPr lang="fr-FR" sz="2400" b="1" dirty="0"/>
              <a:t>: </a:t>
            </a:r>
            <a:r>
              <a:rPr lang="fr-FR" sz="2400" dirty="0"/>
              <a:t>Questionnaire en ligne d'appréciation de l'action et définitions des axes d'amélioration – avant </a:t>
            </a:r>
            <a:r>
              <a:rPr lang="fr-FR" sz="2400" dirty="0">
                <a:solidFill>
                  <a:srgbClr val="E64130"/>
                </a:solidFill>
              </a:rPr>
              <a:t>le 20 avril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1325563"/>
            <a:ext cx="121920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400" b="1" dirty="0">
                <a:solidFill>
                  <a:srgbClr val="E64130"/>
                </a:solidFill>
                <a:latin typeface="+mj-lt"/>
              </a:rPr>
              <a:t>Déroulement en 4 phases </a:t>
            </a:r>
            <a:endParaRPr lang="fr-FR" sz="2400" dirty="0">
              <a:solidFill>
                <a:srgbClr val="E64130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fr-FR" sz="2400" dirty="0"/>
              <a:t>Effectuer chaque étape pour valider l’ensemble </a:t>
            </a:r>
            <a:r>
              <a:rPr lang="fr-FR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801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20972" y="0"/>
            <a:ext cx="8450591" cy="1325563"/>
          </a:xfrm>
        </p:spPr>
        <p:txBody>
          <a:bodyPr>
            <a:normAutofit/>
          </a:bodyPr>
          <a:lstStyle/>
          <a:p>
            <a:r>
              <a:rPr lang="fr-FR" b="1" dirty="0">
                <a:latin typeface="+mn-lt"/>
              </a:rPr>
              <a:t>SYNTHESE DES AUTO-EVALUATIONS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Nombre total de dossiers : 43 dossiers pour 12 participants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Nombre moyen/Participant = </a:t>
            </a:r>
            <a:r>
              <a:rPr lang="fr-FR" dirty="0">
                <a:solidFill>
                  <a:srgbClr val="E64130"/>
                </a:solidFill>
              </a:rPr>
              <a:t>4 dossiers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rgbClr val="E64130"/>
                </a:solidFill>
              </a:rPr>
              <a:t>Commentaire :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/>
              <a:t>Très bon </a:t>
            </a:r>
            <a:r>
              <a:rPr lang="fr-FR" dirty="0"/>
              <a:t>taux de remplissage  </a:t>
            </a:r>
          </a:p>
        </p:txBody>
      </p:sp>
    </p:spTree>
    <p:extLst>
      <p:ext uri="{BB962C8B-B14F-4D97-AF65-F5344CB8AC3E}">
        <p14:creationId xmlns:p14="http://schemas.microsoft.com/office/powerpoint/2010/main" val="293328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8827" y="0"/>
            <a:ext cx="8235846" cy="1325563"/>
          </a:xfrm>
        </p:spPr>
        <p:txBody>
          <a:bodyPr/>
          <a:lstStyle/>
          <a:p>
            <a:r>
              <a:rPr lang="fr-FR" b="1" dirty="0">
                <a:solidFill>
                  <a:srgbClr val="E64130"/>
                </a:solidFill>
                <a:latin typeface="+mn-lt"/>
              </a:rPr>
              <a:t>QUESTION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49438" y="1865152"/>
            <a:ext cx="6054623" cy="4414692"/>
          </a:xfrm>
        </p:spPr>
        <p:txBody>
          <a:bodyPr/>
          <a:lstStyle/>
          <a:p>
            <a:pPr marL="0" indent="0" algn="just">
              <a:lnSpc>
                <a:spcPts val="3300"/>
              </a:lnSpc>
              <a:buNone/>
            </a:pPr>
            <a:r>
              <a:rPr lang="fr-FR" dirty="0">
                <a:latin typeface="+mj-lt"/>
              </a:rPr>
              <a:t>Les opioïdes forts sont-ils prescrits après échec des traitements médicamenteux recommandés et de la prise en charge globale (psychologique, rééducative, socioprofessionnelle…) ?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0" t="2062" r="708" b="1812"/>
          <a:stretch/>
        </p:blipFill>
        <p:spPr>
          <a:xfrm>
            <a:off x="1085768" y="1865152"/>
            <a:ext cx="3197488" cy="2026823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943430" y="4254073"/>
            <a:ext cx="47060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64C800"/>
                </a:solidFill>
              </a:rPr>
              <a:t>Oui		      </a:t>
            </a:r>
            <a:r>
              <a:rPr lang="fr-FR" sz="2000" dirty="0"/>
              <a:t>37 –</a:t>
            </a:r>
            <a:r>
              <a:rPr lang="fr-FR" sz="2000" dirty="0">
                <a:sym typeface="Wingdings" panose="05000000000000000000" pitchFamily="2" charset="2"/>
              </a:rPr>
              <a:t> 92,5%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FFB400"/>
                </a:solidFill>
                <a:sym typeface="Wingdings" panose="05000000000000000000" pitchFamily="2" charset="2"/>
              </a:rPr>
              <a:t>Non		        </a:t>
            </a:r>
            <a:r>
              <a:rPr lang="fr-FR" sz="2000" dirty="0">
                <a:sym typeface="Wingdings" panose="05000000000000000000" pitchFamily="2" charset="2"/>
              </a:rPr>
              <a:t>3 – 7,5%</a:t>
            </a:r>
          </a:p>
        </p:txBody>
      </p:sp>
    </p:spTree>
    <p:extLst>
      <p:ext uri="{BB962C8B-B14F-4D97-AF65-F5344CB8AC3E}">
        <p14:creationId xmlns:p14="http://schemas.microsoft.com/office/powerpoint/2010/main" val="2044535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8827" y="0"/>
            <a:ext cx="8235846" cy="1325563"/>
          </a:xfrm>
        </p:spPr>
        <p:txBody>
          <a:bodyPr/>
          <a:lstStyle/>
          <a:p>
            <a:r>
              <a:rPr lang="fr-FR" b="1" dirty="0">
                <a:solidFill>
                  <a:srgbClr val="E64130"/>
                </a:solidFill>
                <a:latin typeface="+mn-lt"/>
              </a:rPr>
              <a:t>QUESTION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64529" y="2443308"/>
            <a:ext cx="6778089" cy="4414692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>
                <a:latin typeface="+mj-lt"/>
              </a:rPr>
              <a:t>La décision et les objectifs ont-ils été partagés avec le patient ?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600"/>
          <a:stretch/>
        </p:blipFill>
        <p:spPr>
          <a:xfrm>
            <a:off x="941523" y="1795139"/>
            <a:ext cx="3212466" cy="184840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943430" y="4254073"/>
            <a:ext cx="47060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64C800"/>
                </a:solidFill>
              </a:rPr>
              <a:t>Oui		      </a:t>
            </a:r>
            <a:r>
              <a:rPr lang="fr-FR" sz="2000" dirty="0"/>
              <a:t>38 –</a:t>
            </a:r>
            <a:r>
              <a:rPr lang="fr-FR" sz="2000" dirty="0">
                <a:sym typeface="Wingdings" panose="05000000000000000000" pitchFamily="2" charset="2"/>
              </a:rPr>
              <a:t> 92,68%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FFB400"/>
                </a:solidFill>
                <a:sym typeface="Wingdings" panose="05000000000000000000" pitchFamily="2" charset="2"/>
              </a:rPr>
              <a:t>Non		        </a:t>
            </a:r>
            <a:r>
              <a:rPr lang="fr-FR" sz="2000" dirty="0">
                <a:sym typeface="Wingdings" panose="05000000000000000000" pitchFamily="2" charset="2"/>
              </a:rPr>
              <a:t>3 – 7,32%</a:t>
            </a:r>
          </a:p>
        </p:txBody>
      </p:sp>
    </p:spTree>
    <p:extLst>
      <p:ext uri="{BB962C8B-B14F-4D97-AF65-F5344CB8AC3E}">
        <p14:creationId xmlns:p14="http://schemas.microsoft.com/office/powerpoint/2010/main" val="489906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8827" y="0"/>
            <a:ext cx="8235846" cy="1325563"/>
          </a:xfrm>
        </p:spPr>
        <p:txBody>
          <a:bodyPr/>
          <a:lstStyle/>
          <a:p>
            <a:r>
              <a:rPr lang="fr-FR" b="1" dirty="0">
                <a:solidFill>
                  <a:srgbClr val="E64130"/>
                </a:solidFill>
                <a:latin typeface="+mn-lt"/>
              </a:rPr>
              <a:t>QUESTION 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40484" y="2046727"/>
            <a:ext cx="6472532" cy="4414692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>
                <a:latin typeface="+mj-lt"/>
              </a:rPr>
              <a:t>S’agit-il d’un opioïde fort à libération prolongée ?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7" y="1720154"/>
            <a:ext cx="3225211" cy="206807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943430" y="4254073"/>
            <a:ext cx="47060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64C800"/>
                </a:solidFill>
              </a:rPr>
              <a:t>Oui		      </a:t>
            </a:r>
            <a:r>
              <a:rPr lang="fr-FR" sz="2000" dirty="0"/>
              <a:t>35 –</a:t>
            </a:r>
            <a:r>
              <a:rPr lang="fr-FR" sz="2000" dirty="0">
                <a:sym typeface="Wingdings" panose="05000000000000000000" pitchFamily="2" charset="2"/>
              </a:rPr>
              <a:t> 81,40%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FFB400"/>
                </a:solidFill>
                <a:sym typeface="Wingdings" panose="05000000000000000000" pitchFamily="2" charset="2"/>
              </a:rPr>
              <a:t>Non		        </a:t>
            </a:r>
            <a:r>
              <a:rPr lang="fr-FR" sz="2000" dirty="0">
                <a:sym typeface="Wingdings" panose="05000000000000000000" pitchFamily="2" charset="2"/>
              </a:rPr>
              <a:t>8 – 18,60%</a:t>
            </a:r>
          </a:p>
        </p:txBody>
      </p:sp>
    </p:spTree>
    <p:extLst>
      <p:ext uri="{BB962C8B-B14F-4D97-AF65-F5344CB8AC3E}">
        <p14:creationId xmlns:p14="http://schemas.microsoft.com/office/powerpoint/2010/main" val="657845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8827" y="0"/>
            <a:ext cx="8235846" cy="1325563"/>
          </a:xfrm>
        </p:spPr>
        <p:txBody>
          <a:bodyPr/>
          <a:lstStyle/>
          <a:p>
            <a:r>
              <a:rPr lang="fr-FR" b="1" dirty="0">
                <a:solidFill>
                  <a:srgbClr val="E64130"/>
                </a:solidFill>
                <a:latin typeface="+mn-lt"/>
              </a:rPr>
              <a:t>QUESTION 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00803" y="1879244"/>
            <a:ext cx="6364726" cy="1584392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>
                <a:latin typeface="+mj-lt"/>
              </a:rPr>
              <a:t>Le bénéfice (sur la douleur ou fonction ou qualité de vie) du traitement par opioïdes forts </a:t>
            </a:r>
            <a:r>
              <a:rPr lang="fr-FR" dirty="0" err="1">
                <a:latin typeface="+mj-lt"/>
              </a:rPr>
              <a:t>a-t-il</a:t>
            </a:r>
            <a:r>
              <a:rPr lang="fr-FR" dirty="0">
                <a:latin typeface="+mj-lt"/>
              </a:rPr>
              <a:t> été évalué très régulièrement?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85" y="1438763"/>
            <a:ext cx="3377518" cy="215160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943430" y="4254073"/>
            <a:ext cx="47060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64C800"/>
                </a:solidFill>
              </a:rPr>
              <a:t>Oui		      </a:t>
            </a:r>
            <a:r>
              <a:rPr lang="fr-FR" sz="2000" dirty="0"/>
              <a:t>28 –</a:t>
            </a:r>
            <a:r>
              <a:rPr lang="fr-FR" sz="2000" dirty="0">
                <a:sym typeface="Wingdings" panose="05000000000000000000" pitchFamily="2" charset="2"/>
              </a:rPr>
              <a:t> 65,12%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FFB400"/>
                </a:solidFill>
                <a:sym typeface="Wingdings" panose="05000000000000000000" pitchFamily="2" charset="2"/>
              </a:rPr>
              <a:t>Non		      </a:t>
            </a:r>
            <a:r>
              <a:rPr lang="fr-FR" sz="2000" dirty="0">
                <a:sym typeface="Wingdings" panose="05000000000000000000" pitchFamily="2" charset="2"/>
              </a:rPr>
              <a:t>15 – 34,88%</a:t>
            </a:r>
          </a:p>
        </p:txBody>
      </p:sp>
    </p:spTree>
    <p:extLst>
      <p:ext uri="{BB962C8B-B14F-4D97-AF65-F5344CB8AC3E}">
        <p14:creationId xmlns:p14="http://schemas.microsoft.com/office/powerpoint/2010/main" val="3664839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8827" y="0"/>
            <a:ext cx="8235846" cy="1325563"/>
          </a:xfrm>
        </p:spPr>
        <p:txBody>
          <a:bodyPr/>
          <a:lstStyle/>
          <a:p>
            <a:r>
              <a:rPr lang="fr-FR" b="1" dirty="0">
                <a:solidFill>
                  <a:srgbClr val="E64130"/>
                </a:solidFill>
                <a:latin typeface="+mn-lt"/>
              </a:rPr>
              <a:t>QUESTION 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4387" y="2197899"/>
            <a:ext cx="6364726" cy="4414692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>
                <a:latin typeface="+mj-lt"/>
              </a:rPr>
              <a:t>La posologie des opioïdes forts est-elle inférieure à 150 mg d’équivalent de morphine par jour ?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9" y="1590753"/>
            <a:ext cx="3359357" cy="219747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943430" y="4254073"/>
            <a:ext cx="47060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64C800"/>
                </a:solidFill>
              </a:rPr>
              <a:t>Oui		      </a:t>
            </a:r>
            <a:r>
              <a:rPr lang="fr-FR" sz="2000" dirty="0"/>
              <a:t>38 –</a:t>
            </a:r>
            <a:r>
              <a:rPr lang="fr-FR" sz="2000" dirty="0">
                <a:sym typeface="Wingdings" panose="05000000000000000000" pitchFamily="2" charset="2"/>
              </a:rPr>
              <a:t> 90,48%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FFB400"/>
                </a:solidFill>
                <a:sym typeface="Wingdings" panose="05000000000000000000" pitchFamily="2" charset="2"/>
              </a:rPr>
              <a:t>Non		        </a:t>
            </a:r>
            <a:r>
              <a:rPr lang="fr-FR" sz="2000" dirty="0">
                <a:sym typeface="Wingdings" panose="05000000000000000000" pitchFamily="2" charset="2"/>
              </a:rPr>
              <a:t>4 – 9,52%</a:t>
            </a:r>
          </a:p>
        </p:txBody>
      </p:sp>
    </p:spTree>
    <p:extLst>
      <p:ext uri="{BB962C8B-B14F-4D97-AF65-F5344CB8AC3E}">
        <p14:creationId xmlns:p14="http://schemas.microsoft.com/office/powerpoint/2010/main" val="540974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8827" y="0"/>
            <a:ext cx="8235846" cy="1325563"/>
          </a:xfrm>
        </p:spPr>
        <p:txBody>
          <a:bodyPr/>
          <a:lstStyle/>
          <a:p>
            <a:r>
              <a:rPr lang="fr-FR" b="1" dirty="0">
                <a:solidFill>
                  <a:srgbClr val="E64130"/>
                </a:solidFill>
                <a:latin typeface="+mn-lt"/>
              </a:rPr>
              <a:t>QUESTION 6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1600" y="1325563"/>
            <a:ext cx="6677513" cy="4414692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>
                <a:latin typeface="+mj-lt"/>
              </a:rPr>
              <a:t>Les facteurs de risque de mésusage ont-ils été recherchés avant la prescription (jeune âge, sexe masculin, maladie psychiatrique, problèmes légaux et comportementaux, antécédent de mésusage à une substance, antécédent d’addiction à l’alcool, tabagisme, consommation de produits illicites) ?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63" y="1325563"/>
            <a:ext cx="3411174" cy="2138349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943430" y="4254073"/>
            <a:ext cx="47060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64C800"/>
                </a:solidFill>
              </a:rPr>
              <a:t>Oui		      </a:t>
            </a:r>
            <a:r>
              <a:rPr lang="fr-FR" sz="2000" dirty="0"/>
              <a:t>35 –</a:t>
            </a:r>
            <a:r>
              <a:rPr lang="fr-FR" sz="2000" dirty="0">
                <a:sym typeface="Wingdings" panose="05000000000000000000" pitchFamily="2" charset="2"/>
              </a:rPr>
              <a:t> 81,40%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fr-FR" sz="2000" b="1" dirty="0">
                <a:solidFill>
                  <a:srgbClr val="FFB400"/>
                </a:solidFill>
                <a:sym typeface="Wingdings" panose="05000000000000000000" pitchFamily="2" charset="2"/>
              </a:rPr>
              <a:t>Non		        </a:t>
            </a:r>
            <a:r>
              <a:rPr lang="fr-FR" sz="2000" dirty="0">
                <a:sym typeface="Wingdings" panose="05000000000000000000" pitchFamily="2" charset="2"/>
              </a:rPr>
              <a:t>8 – 18,60%</a:t>
            </a:r>
          </a:p>
        </p:txBody>
      </p:sp>
    </p:spTree>
    <p:extLst>
      <p:ext uri="{BB962C8B-B14F-4D97-AF65-F5344CB8AC3E}">
        <p14:creationId xmlns:p14="http://schemas.microsoft.com/office/powerpoint/2010/main" val="826367480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Rhumato-DP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que_PowerPoint_RhumatoDPC" id="{C1546690-47F2-471D-B2C3-DA529A592BF8}" vid="{17A1D5BE-ABBA-4F41-95B7-834C4B37F4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Masque_PowerPoint_RhumatoDPC</Template>
  <TotalTime>360</TotalTime>
  <Words>308</Words>
  <Application>Microsoft Office PowerPoint</Application>
  <PresentationFormat>Grand écran</PresentationFormat>
  <Paragraphs>59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Masque Rhumato-DPC</vt:lpstr>
      <vt:lpstr>Présentation PowerPoint</vt:lpstr>
      <vt:lpstr>PRESENTATION DU DPC </vt:lpstr>
      <vt:lpstr>SYNTHESE DES AUTO-EVALUATIONS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ApiRubi 1 Agence</dc:creator>
  <cp:lastModifiedBy>ApiRubi 1 Agence</cp:lastModifiedBy>
  <cp:revision>20</cp:revision>
  <dcterms:created xsi:type="dcterms:W3CDTF">2017-02-07T10:25:23Z</dcterms:created>
  <dcterms:modified xsi:type="dcterms:W3CDTF">2017-03-14T15:34:21Z</dcterms:modified>
</cp:coreProperties>
</file>