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59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BD6FF-99CA-1647-942E-C47AD211792A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FBD8E-99B4-354F-B689-8D4516D895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1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2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85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1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06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25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45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1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6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48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FB7D-9586-E644-B1EA-B7AB9292F4CB}" type="datetimeFigureOut">
              <a:rPr lang="fr-FR" smtClean="0"/>
              <a:t>24/11/15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D76E9-3699-724C-8407-06E823442E1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1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rhumatodpc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6700" dirty="0" smtClean="0">
                <a:ea typeface="+mj-ea"/>
                <a:cs typeface="+mj-cs"/>
              </a:rPr>
              <a:t>La colchicine :</a:t>
            </a:r>
            <a:br>
              <a:rPr lang="fr-FR" sz="6700" dirty="0" smtClean="0">
                <a:ea typeface="+mj-ea"/>
                <a:cs typeface="+mj-cs"/>
              </a:rPr>
            </a:br>
            <a:r>
              <a:rPr lang="fr-FR" dirty="0" smtClean="0">
                <a:ea typeface="+mj-ea"/>
                <a:cs typeface="+mj-cs"/>
              </a:rPr>
              <a:t>Ce que doivent en connaître les rhumatologues…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29138"/>
            <a:ext cx="6400800" cy="11096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Restitution des </a:t>
            </a:r>
            <a:r>
              <a:rPr lang="fr-FR" b="1" dirty="0" smtClean="0">
                <a:solidFill>
                  <a:schemeClr val="tx1"/>
                </a:solidFill>
              </a:rPr>
              <a:t>résultats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Session 1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4039" y="2110154"/>
            <a:ext cx="8522761" cy="3108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Votre programme est terminé et nous vous en félicitons</a:t>
            </a:r>
          </a:p>
          <a:p>
            <a:r>
              <a:rPr lang="fr-FR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fr-FR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Vous recevrez par mail les commentaires de </a:t>
            </a:r>
          </a:p>
          <a:p>
            <a:r>
              <a:rPr lang="fr-FR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Thierry </a:t>
            </a:r>
            <a:r>
              <a:rPr lang="fr-FR" sz="2800" b="1" dirty="0" err="1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Schaeverbeke</a:t>
            </a:r>
            <a:endParaRPr lang="fr-FR" sz="28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fr-FR" sz="28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r-FR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N’hésitez pas à nous envoyer vos questions :</a:t>
            </a:r>
          </a:p>
          <a:p>
            <a:r>
              <a:rPr lang="fr-FR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rhumatodpc@gmail.com </a:t>
            </a:r>
            <a:endParaRPr lang="fr-FR" sz="2800" b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61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0"/>
            <a:ext cx="44243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313113"/>
            <a:ext cx="4738687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49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113"/>
            <a:ext cx="4783138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2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charset="0"/>
              </a:rPr>
              <a:t>Comparaison des 2 Audits </a:t>
            </a:r>
            <a:endParaRPr lang="fr-FR" dirty="0">
              <a:latin typeface="Calibri" charset="0"/>
            </a:endParaRPr>
          </a:p>
        </p:txBody>
      </p:sp>
      <p:sp>
        <p:nvSpPr>
          <p:cNvPr id="3075" name="Espace réservé du contenu 3"/>
          <p:cNvSpPr>
            <a:spLocks noGrp="1"/>
          </p:cNvSpPr>
          <p:nvPr>
            <p:ph idx="1"/>
          </p:nvPr>
        </p:nvSpPr>
        <p:spPr>
          <a:xfrm>
            <a:off x="0" y="2481385"/>
            <a:ext cx="4127289" cy="254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b="1" dirty="0" smtClean="0"/>
              <a:t>1 er Audit :</a:t>
            </a:r>
          </a:p>
          <a:p>
            <a:r>
              <a:rPr lang="fr-FR" sz="2800" dirty="0" smtClean="0"/>
              <a:t>349 Dossiers</a:t>
            </a:r>
          </a:p>
          <a:p>
            <a:r>
              <a:rPr lang="fr-FR" sz="2800" dirty="0" smtClean="0"/>
              <a:t> 35 </a:t>
            </a:r>
            <a:r>
              <a:rPr lang="fr-FR" sz="2800" dirty="0"/>
              <a:t>Participant-e-</a:t>
            </a:r>
            <a:r>
              <a:rPr lang="fr-FR" sz="2800" dirty="0" smtClean="0"/>
              <a:t>s</a:t>
            </a:r>
          </a:p>
          <a:p>
            <a:r>
              <a:rPr lang="fr-FR" sz="2800" dirty="0" smtClean="0"/>
              <a:t>Soit 9,9 dossiers par participants : beau score </a:t>
            </a:r>
            <a:r>
              <a:rPr lang="fr-FR" sz="2800" dirty="0"/>
              <a:t>	</a:t>
            </a:r>
            <a:endParaRPr lang="fr-FR" sz="2800" dirty="0" smtClean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>
              <a:latin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47733" y="2415321"/>
            <a:ext cx="509626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 </a:t>
            </a:r>
            <a:r>
              <a:rPr lang="fr-FR" sz="2800" b="1" dirty="0" err="1" smtClean="0"/>
              <a:t>éme</a:t>
            </a:r>
            <a:r>
              <a:rPr lang="fr-FR" sz="2800" b="1" dirty="0" smtClean="0"/>
              <a:t> Audit :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/>
              <a:t>288 </a:t>
            </a:r>
            <a:r>
              <a:rPr lang="fr-FR" sz="2800" dirty="0"/>
              <a:t>Dossiers </a:t>
            </a:r>
            <a:endParaRPr lang="fr-FR" sz="2800" dirty="0" smtClean="0"/>
          </a:p>
          <a:p>
            <a:pPr marL="457200" indent="-457200">
              <a:buFont typeface="Arial"/>
              <a:buChar char="•"/>
            </a:pPr>
            <a:r>
              <a:rPr lang="fr-FR" sz="2800" dirty="0" smtClean="0"/>
              <a:t>34 </a:t>
            </a:r>
            <a:r>
              <a:rPr lang="fr-FR" sz="2800" dirty="0"/>
              <a:t>Participant-e-</a:t>
            </a:r>
            <a:r>
              <a:rPr lang="fr-FR" sz="2800" dirty="0" smtClean="0"/>
              <a:t>s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/>
              <a:t>Soit 8 dossiers par participants</a:t>
            </a:r>
          </a:p>
          <a:p>
            <a:r>
              <a:rPr lang="fr-FR" sz="2800" dirty="0" smtClean="0"/>
              <a:t> ce qui est très bien</a:t>
            </a:r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38525" y="5954910"/>
            <a:ext cx="818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Difficultés pour beaucoup à trouver 10 dossiers  au second tour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0453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	Avez-vous, dans votre dossier patient, une rubrique détaillant l’ensemble des traitements en cours ?</a:t>
            </a:r>
            <a:endParaRPr lang="fr-FR" dirty="0">
              <a:latin typeface="Calibri" charset="0"/>
            </a:endParaRPr>
          </a:p>
        </p:txBody>
      </p:sp>
      <p:sp>
        <p:nvSpPr>
          <p:cNvPr id="5126" name="ZoneTexte 1"/>
          <p:cNvSpPr txBox="1">
            <a:spLocks noChangeArrowheads="1"/>
          </p:cNvSpPr>
          <p:nvPr/>
        </p:nvSpPr>
        <p:spPr bwMode="auto">
          <a:xfrm>
            <a:off x="1844675" y="5976938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3" name="Image 2" descr="Capture d’écran 2015-11-23 à 19.00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5" y="2349500"/>
            <a:ext cx="4005385" cy="251557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5666" y="1980168"/>
            <a:ext cx="166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Audit </a:t>
            </a:r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5" name="Image 4" descr="Capture d’écran 2015-11-23 à 19.03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22" y="2349500"/>
            <a:ext cx="3613639" cy="251557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23538" y="1972298"/>
            <a:ext cx="120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Audit </a:t>
            </a:r>
            <a:r>
              <a:rPr lang="fr-FR" sz="2400" dirty="0" smtClean="0"/>
              <a:t>2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146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Avez-vous, dans votre dossier patient, une rubrique faisant figurer la </a:t>
            </a:r>
            <a:r>
              <a:rPr lang="fr-FR" dirty="0" err="1"/>
              <a:t>clarance</a:t>
            </a:r>
            <a:r>
              <a:rPr lang="fr-FR" dirty="0"/>
              <a:t> de la créatinine de votre patient ?</a:t>
            </a:r>
            <a:endParaRPr lang="fr-FR" dirty="0">
              <a:latin typeface="Calibri" charset="0"/>
            </a:endParaRPr>
          </a:p>
        </p:txBody>
      </p:sp>
      <p:pic>
        <p:nvPicPr>
          <p:cNvPr id="2" name="Image 1" descr="Capture d’écran 2015-11-23 à 19.0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1" y="2982546"/>
            <a:ext cx="3648807" cy="2234222"/>
          </a:xfrm>
          <a:prstGeom prst="rect">
            <a:avLst/>
          </a:prstGeom>
        </p:spPr>
      </p:pic>
      <p:pic>
        <p:nvPicPr>
          <p:cNvPr id="3" name="Image 2" descr="Capture d’écran 2015-11-23 à 19.08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15" y="2982545"/>
            <a:ext cx="3941885" cy="223422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48154" y="2353603"/>
            <a:ext cx="125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Audit</a:t>
            </a:r>
            <a:r>
              <a:rPr lang="fr-FR" dirty="0" smtClean="0"/>
              <a:t>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66154" y="2275449"/>
            <a:ext cx="18561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Audit 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04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892" y="0"/>
            <a:ext cx="8229600" cy="150666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		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Avez</a:t>
            </a:r>
            <a:r>
              <a:rPr lang="fr-FR" dirty="0"/>
              <a:t>-vous indiqué au patient la liste des médicaments dont l’association à la colchicine est contre-indiquée, et les aliments à éviter ?</a:t>
            </a:r>
            <a:endParaRPr lang="fr-FR" dirty="0">
              <a:ea typeface="+mj-ea"/>
              <a:cs typeface="+mj-cs"/>
            </a:endParaRPr>
          </a:p>
        </p:txBody>
      </p:sp>
      <p:pic>
        <p:nvPicPr>
          <p:cNvPr id="5" name="Image 4" descr="Capture d’écran 2015-11-23 à 19.1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1" y="3052884"/>
            <a:ext cx="3645877" cy="2515578"/>
          </a:xfrm>
          <a:prstGeom prst="rect">
            <a:avLst/>
          </a:prstGeom>
        </p:spPr>
      </p:pic>
      <p:pic>
        <p:nvPicPr>
          <p:cNvPr id="6" name="Image 5" descr="Capture d’écran 2015-11-23 à 19.15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8" y="3052884"/>
            <a:ext cx="3767993" cy="23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	Avez-vous indiqué une posologie maximale journalière de colchicine à votre patient ?</a:t>
            </a:r>
            <a:endParaRPr lang="fr-FR" dirty="0">
              <a:latin typeface="Calibri" charset="0"/>
            </a:endParaRPr>
          </a:p>
        </p:txBody>
      </p:sp>
      <p:pic>
        <p:nvPicPr>
          <p:cNvPr id="2" name="Image 1" descr="Capture d’écran 2015-11-23 à 19.1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" y="2544885"/>
            <a:ext cx="3707423" cy="2496038"/>
          </a:xfrm>
          <a:prstGeom prst="rect">
            <a:avLst/>
          </a:prstGeom>
        </p:spPr>
      </p:pic>
      <p:pic>
        <p:nvPicPr>
          <p:cNvPr id="3" name="Image 2" descr="Capture d’écran 2015-11-23 à 19.18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68" y="2544885"/>
            <a:ext cx="3777763" cy="24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posologie d’introduction de la colchicine lors de la dernière crise était-elle supérieure à 2 mg/j ?</a:t>
            </a:r>
            <a:endParaRPr lang="fr-FR" dirty="0">
              <a:latin typeface="Calibri" charset="0"/>
            </a:endParaRPr>
          </a:p>
        </p:txBody>
      </p:sp>
      <p:pic>
        <p:nvPicPr>
          <p:cNvPr id="4" name="Image 3" descr="Capture d’écran 2015-11-24 à 10.1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3" y="2489200"/>
            <a:ext cx="3443655" cy="2197956"/>
          </a:xfrm>
          <a:prstGeom prst="rect">
            <a:avLst/>
          </a:prstGeom>
        </p:spPr>
      </p:pic>
      <p:pic>
        <p:nvPicPr>
          <p:cNvPr id="5" name="Image 4" descr="Capture d’écran 2015-11-24 à 10.1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34" y="2489200"/>
            <a:ext cx="3678866" cy="21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3"/>
          <p:cNvSpPr>
            <a:spLocks noGrp="1"/>
          </p:cNvSpPr>
          <p:nvPr>
            <p:ph type="title"/>
          </p:nvPr>
        </p:nvSpPr>
        <p:spPr>
          <a:xfrm>
            <a:off x="457200" y="242761"/>
            <a:ext cx="8229600" cy="2166175"/>
          </a:xfrm>
        </p:spPr>
        <p:txBody>
          <a:bodyPr>
            <a:normAutofit fontScale="90000"/>
          </a:bodyPr>
          <a:lstStyle/>
          <a:p>
            <a:r>
              <a:rPr lang="fr-FR" dirty="0"/>
              <a:t>		Avez-vous indiqué au patient les mesures à prendre en cas de crise, en marge de la prescription de colchicine ?</a:t>
            </a:r>
          </a:p>
        </p:txBody>
      </p:sp>
      <p:pic>
        <p:nvPicPr>
          <p:cNvPr id="2" name="Image 1" descr="Capture d’écran 2015-11-24 à 10.15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2418"/>
            <a:ext cx="4572000" cy="2120900"/>
          </a:xfrm>
          <a:prstGeom prst="rect">
            <a:avLst/>
          </a:prstGeom>
        </p:spPr>
      </p:pic>
      <p:pic>
        <p:nvPicPr>
          <p:cNvPr id="3" name="Image 2" descr="Capture d’écran 2015-11-24 à 10.15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2418"/>
            <a:ext cx="442959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8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259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149</Words>
  <Application>Microsoft Macintosh PowerPoint</Application>
  <PresentationFormat>Présentation à l'écran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La colchicine : Ce que doivent en connaître les rhumatologues…</vt:lpstr>
      <vt:lpstr>Comparaison des 2 Audits </vt:lpstr>
      <vt:lpstr>  Avez-vous, dans votre dossier patient, une rubrique détaillant l’ensemble des traitements en cours ?</vt:lpstr>
      <vt:lpstr>Avez-vous, dans votre dossier patient, une rubrique faisant figurer la clarance de la créatinine de votre patient ?</vt:lpstr>
      <vt:lpstr>   Avez-vous indiqué au patient la liste des médicaments dont l’association à la colchicine est contre-indiquée, et les aliments à éviter ?</vt:lpstr>
      <vt:lpstr>  Avez-vous indiqué une posologie maximale journalière de colchicine à votre patient ?</vt:lpstr>
      <vt:lpstr>La posologie d’introduction de la colchicine lors de la dernière crise était-elle supérieure à 2 mg/j ?</vt:lpstr>
      <vt:lpstr>  Avez-vous indiqué au patient les mesures à prendre en cas de crise, en marge de la prescription de colchicine ?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colchicine : Ce que doivent en connaître les rhumatologues…</dc:title>
  <dc:creator>Blandine GERBAY</dc:creator>
  <cp:lastModifiedBy>Blandine GERBAY</cp:lastModifiedBy>
  <cp:revision>8</cp:revision>
  <dcterms:created xsi:type="dcterms:W3CDTF">2015-11-23T17:42:09Z</dcterms:created>
  <dcterms:modified xsi:type="dcterms:W3CDTF">2015-11-24T13:11:17Z</dcterms:modified>
</cp:coreProperties>
</file>