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71" r:id="rId9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182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BE676F-B648-6140-8B50-74C0A5866D0E}" type="datetimeFigureOut">
              <a:rPr lang="fr-FR" smtClean="0"/>
              <a:t>29/09/15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7DDCB7-1601-0144-9B91-3FF76E8B644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7954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6386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FR">
              <a:latin typeface="Calibri" charset="0"/>
            </a:endParaRPr>
          </a:p>
        </p:txBody>
      </p:sp>
      <p:sp>
        <p:nvSpPr>
          <p:cNvPr id="16387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6A65815-4B6E-5C45-9092-D1CBF746E0AE}" type="slidenum">
              <a:rPr lang="fr-FR" sz="1200">
                <a:latin typeface="Calibri" charset="0"/>
              </a:rPr>
              <a:pPr eaLnBrk="1" hangingPunct="1"/>
              <a:t>1</a:t>
            </a:fld>
            <a:endParaRPr lang="fr-FR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434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FR">
              <a:latin typeface="Calibri" charset="0"/>
            </a:endParaRPr>
          </a:p>
        </p:txBody>
      </p:sp>
      <p:sp>
        <p:nvSpPr>
          <p:cNvPr id="18435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DEF1624-13FC-3C41-81FC-7C6560774A2E}" type="slidenum">
              <a:rPr lang="fr-FR" sz="1200">
                <a:latin typeface="Calibri" charset="0"/>
              </a:rPr>
              <a:pPr eaLnBrk="1" hangingPunct="1"/>
              <a:t>2</a:t>
            </a:fld>
            <a:endParaRPr lang="fr-FR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482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fr-FR">
                <a:latin typeface="Calibri" charset="0"/>
              </a:rPr>
              <a:t>1er tour d</a:t>
            </a:r>
            <a:r>
              <a:rPr lang="ja-JP" altLang="fr-FR">
                <a:latin typeface="Calibri" charset="0"/>
              </a:rPr>
              <a:t>’</a:t>
            </a:r>
            <a:r>
              <a:rPr lang="fr-FR" altLang="ja-JP">
                <a:latin typeface="Calibri" charset="0"/>
              </a:rPr>
              <a:t>audit sur 20 dossiers on line avant la formation – clôture 1 semaine avant la journée présentielle pour recueil et analyse des réponses (anonymes)</a:t>
            </a:r>
          </a:p>
          <a:p>
            <a:pPr eaLnBrk="1" hangingPunct="1"/>
            <a:r>
              <a:rPr lang="fr-FR">
                <a:latin typeface="Calibri" charset="0"/>
              </a:rPr>
              <a:t>1 jour de formation présentielle avec une pédagogie interactive, alternance de plénières et ateliers, des groupes limités à 30 personnes, sessions prévues en régions.</a:t>
            </a:r>
          </a:p>
          <a:p>
            <a:pPr eaLnBrk="1" hangingPunct="1"/>
            <a:r>
              <a:rPr lang="fr-FR">
                <a:latin typeface="Calibri" charset="0"/>
              </a:rPr>
              <a:t>2ème tour d</a:t>
            </a:r>
            <a:r>
              <a:rPr lang="ja-JP" altLang="fr-FR">
                <a:latin typeface="Calibri" charset="0"/>
              </a:rPr>
              <a:t>’</a:t>
            </a:r>
            <a:r>
              <a:rPr lang="fr-FR" altLang="ja-JP">
                <a:latin typeface="Calibri" charset="0"/>
              </a:rPr>
              <a:t>audit 1 à 3 mois après, sur 10 à 20 dossiers</a:t>
            </a:r>
          </a:p>
          <a:p>
            <a:pPr eaLnBrk="1" hangingPunct="1"/>
            <a:r>
              <a:rPr lang="fr-FR">
                <a:latin typeface="Calibri" charset="0"/>
              </a:rPr>
              <a:t>Restitution en ligne sur internet 2 à 4 mois après la journée présentielle : résultats des évaluations, du 2ème tour d</a:t>
            </a:r>
            <a:r>
              <a:rPr lang="ja-JP" altLang="fr-FR">
                <a:latin typeface="Calibri" charset="0"/>
              </a:rPr>
              <a:t>’</a:t>
            </a:r>
            <a:r>
              <a:rPr lang="fr-FR" altLang="ja-JP">
                <a:latin typeface="Calibri" charset="0"/>
              </a:rPr>
              <a:t>audit, pistes d</a:t>
            </a:r>
            <a:r>
              <a:rPr lang="ja-JP" altLang="fr-FR">
                <a:latin typeface="Calibri" charset="0"/>
              </a:rPr>
              <a:t>’</a:t>
            </a:r>
            <a:r>
              <a:rPr lang="fr-FR" altLang="ja-JP">
                <a:latin typeface="Calibri" charset="0"/>
              </a:rPr>
              <a:t>améliorations, question diverses des participants. </a:t>
            </a:r>
          </a:p>
          <a:p>
            <a:pPr eaLnBrk="1" hangingPunct="1">
              <a:spcBef>
                <a:spcPct val="0"/>
              </a:spcBef>
            </a:pPr>
            <a:endParaRPr lang="fr-FR">
              <a:latin typeface="Calibri" charset="0"/>
            </a:endParaRPr>
          </a:p>
        </p:txBody>
      </p:sp>
      <p:sp>
        <p:nvSpPr>
          <p:cNvPr id="20483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4F6904D-A386-AA4D-899D-A1116A1B82FE}" type="slidenum">
              <a:rPr lang="fr-FR" sz="1200">
                <a:latin typeface="Calibri" charset="0"/>
              </a:rPr>
              <a:pPr eaLnBrk="1" hangingPunct="1"/>
              <a:t>3</a:t>
            </a:fld>
            <a:endParaRPr lang="fr-FR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2530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fr-FR">
              <a:latin typeface="Calibri" charset="0"/>
            </a:endParaRPr>
          </a:p>
        </p:txBody>
      </p:sp>
      <p:sp>
        <p:nvSpPr>
          <p:cNvPr id="22531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BE57BEC-B971-A349-B041-AE6D2770543F}" type="slidenum">
              <a:rPr lang="fr-FR" sz="1200">
                <a:latin typeface="Calibri" charset="0"/>
              </a:rPr>
              <a:pPr eaLnBrk="1" hangingPunct="1"/>
              <a:t>4</a:t>
            </a:fld>
            <a:endParaRPr lang="fr-FR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4578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fr-FR">
                <a:latin typeface="Calibri" charset="0"/>
              </a:rPr>
              <a:t>Mettre le nombre d</a:t>
            </a:r>
            <a:r>
              <a:rPr lang="ja-JP" altLang="fr-FR">
                <a:latin typeface="Calibri" charset="0"/>
              </a:rPr>
              <a:t>’</a:t>
            </a:r>
            <a:r>
              <a:rPr lang="fr-FR" altLang="ja-JP">
                <a:latin typeface="Calibri" charset="0"/>
              </a:rPr>
              <a:t>inscrits ()</a:t>
            </a:r>
            <a:endParaRPr lang="fr-FR">
              <a:latin typeface="Calibri" charset="0"/>
            </a:endParaRPr>
          </a:p>
        </p:txBody>
      </p:sp>
      <p:sp>
        <p:nvSpPr>
          <p:cNvPr id="24579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47B3D88-52BF-B141-8224-BAF63FD50DEF}" type="slidenum">
              <a:rPr lang="fr-FR" sz="1200">
                <a:latin typeface="Calibri" charset="0"/>
              </a:rPr>
              <a:pPr eaLnBrk="1" hangingPunct="1"/>
              <a:t>5</a:t>
            </a:fld>
            <a:endParaRPr lang="fr-FR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6626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fr-FR">
              <a:latin typeface="Calibri" charset="0"/>
            </a:endParaRPr>
          </a:p>
        </p:txBody>
      </p:sp>
      <p:sp>
        <p:nvSpPr>
          <p:cNvPr id="26627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1DBF300-1F6B-3B47-888C-CD07E9AEF60F}" type="slidenum">
              <a:rPr lang="fr-FR" sz="1200">
                <a:latin typeface="Calibri" charset="0"/>
              </a:rPr>
              <a:pPr eaLnBrk="1" hangingPunct="1"/>
              <a:t>6</a:t>
            </a:fld>
            <a:endParaRPr lang="fr-FR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8674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fr-FR">
                <a:latin typeface="Calibri" charset="0"/>
              </a:rPr>
              <a:t>Mettre le nombre d</a:t>
            </a:r>
            <a:r>
              <a:rPr lang="ja-JP" altLang="fr-FR">
                <a:latin typeface="Calibri" charset="0"/>
              </a:rPr>
              <a:t>’</a:t>
            </a:r>
            <a:r>
              <a:rPr lang="fr-FR" altLang="ja-JP">
                <a:latin typeface="Calibri" charset="0"/>
              </a:rPr>
              <a:t>inscrits ()</a:t>
            </a:r>
            <a:endParaRPr lang="fr-FR">
              <a:latin typeface="Calibri" charset="0"/>
            </a:endParaRPr>
          </a:p>
        </p:txBody>
      </p:sp>
      <p:sp>
        <p:nvSpPr>
          <p:cNvPr id="28675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7E4C842-E8DD-1441-869B-13A6BE765C84}" type="slidenum">
              <a:rPr lang="fr-FR" sz="1200">
                <a:latin typeface="Calibri" charset="0"/>
              </a:rPr>
              <a:pPr eaLnBrk="1" hangingPunct="1"/>
              <a:t>7</a:t>
            </a:fld>
            <a:endParaRPr lang="fr-FR" sz="1200">
              <a:latin typeface="Calibri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CE7C5-8839-EC46-A75C-01D7F0B5E287}" type="datetimeFigureOut">
              <a:rPr lang="fr-FR" smtClean="0"/>
              <a:t>29/09/15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FD02E-7793-5440-816B-1E72068DDB8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8277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CE7C5-8839-EC46-A75C-01D7F0B5E287}" type="datetimeFigureOut">
              <a:rPr lang="fr-FR" smtClean="0"/>
              <a:t>29/09/15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FD02E-7793-5440-816B-1E72068DDB8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0288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CE7C5-8839-EC46-A75C-01D7F0B5E287}" type="datetimeFigureOut">
              <a:rPr lang="fr-FR" smtClean="0"/>
              <a:t>29/09/15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FD02E-7793-5440-816B-1E72068DDB8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5044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CE7C5-8839-EC46-A75C-01D7F0B5E287}" type="datetimeFigureOut">
              <a:rPr lang="fr-FR" smtClean="0"/>
              <a:t>29/09/15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FD02E-7793-5440-816B-1E72068DDB8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4924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CE7C5-8839-EC46-A75C-01D7F0B5E287}" type="datetimeFigureOut">
              <a:rPr lang="fr-FR" smtClean="0"/>
              <a:t>29/09/15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FD02E-7793-5440-816B-1E72068DDB8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8104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CE7C5-8839-EC46-A75C-01D7F0B5E287}" type="datetimeFigureOut">
              <a:rPr lang="fr-FR" smtClean="0"/>
              <a:t>29/09/15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FD02E-7793-5440-816B-1E72068DDB8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9555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CE7C5-8839-EC46-A75C-01D7F0B5E287}" type="datetimeFigureOut">
              <a:rPr lang="fr-FR" smtClean="0"/>
              <a:t>29/09/15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FD02E-7793-5440-816B-1E72068DDB8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0463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CE7C5-8839-EC46-A75C-01D7F0B5E287}" type="datetimeFigureOut">
              <a:rPr lang="fr-FR" smtClean="0"/>
              <a:t>29/09/15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FD02E-7793-5440-816B-1E72068DDB8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3740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CE7C5-8839-EC46-A75C-01D7F0B5E287}" type="datetimeFigureOut">
              <a:rPr lang="fr-FR" smtClean="0"/>
              <a:t>29/09/15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FD02E-7793-5440-816B-1E72068DDB8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9786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CE7C5-8839-EC46-A75C-01D7F0B5E287}" type="datetimeFigureOut">
              <a:rPr lang="fr-FR" smtClean="0"/>
              <a:t>29/09/15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FD02E-7793-5440-816B-1E72068DDB8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3890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CE7C5-8839-EC46-A75C-01D7F0B5E287}" type="datetimeFigureOut">
              <a:rPr lang="fr-FR" smtClean="0"/>
              <a:t>29/09/15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FD02E-7793-5440-816B-1E72068DDB8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817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CCE7C5-8839-EC46-A75C-01D7F0B5E287}" type="datetimeFigureOut">
              <a:rPr lang="fr-FR" smtClean="0"/>
              <a:t>29/09/15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DFD02E-7793-5440-816B-1E72068DDB8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4535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humatodpc.net/" TargetMode="Externa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221545" y="1595438"/>
            <a:ext cx="8675511" cy="3021012"/>
          </a:xfrm>
        </p:spPr>
        <p:txBody>
          <a:bodyPr>
            <a:normAutofit fontScale="90000"/>
          </a:bodyPr>
          <a:lstStyle/>
          <a:p>
            <a:pPr eaLnBrk="1" hangingPunct="1">
              <a:lnSpc>
                <a:spcPts val="4638"/>
              </a:lnSpc>
            </a:pPr>
            <a:r>
              <a:rPr lang="fr-FR" sz="3200" b="1">
                <a:latin typeface="Avenir Next Demi Bold" charset="0"/>
              </a:rPr>
              <a:t>Comment mieux évaluer le statut vaccinal </a:t>
            </a:r>
            <a:br>
              <a:rPr lang="fr-FR" sz="3200" b="1">
                <a:latin typeface="Avenir Next Demi Bold" charset="0"/>
              </a:rPr>
            </a:br>
            <a:r>
              <a:rPr lang="fr-FR" sz="3200" b="1">
                <a:latin typeface="Avenir Next Demi Bold" charset="0"/>
              </a:rPr>
              <a:t>des patients souffrant de RIC </a:t>
            </a:r>
            <a:br>
              <a:rPr lang="fr-FR" sz="3200" b="1">
                <a:latin typeface="Avenir Next Demi Bold" charset="0"/>
              </a:rPr>
            </a:br>
            <a:r>
              <a:rPr lang="fr-FR" sz="3200" b="1">
                <a:latin typeface="Avenir Next Demi Bold" charset="0"/>
              </a:rPr>
              <a:t>traités par biothérapie, immunosuppresseur ou corticoïdes à dose immunosuppressive pour une meilleure prévention du risque infectieux</a:t>
            </a:r>
            <a:endParaRPr lang="fr-FR" sz="3200">
              <a:latin typeface="Calibri Light" charset="0"/>
            </a:endParaRPr>
          </a:p>
        </p:txBody>
      </p:sp>
      <p:sp>
        <p:nvSpPr>
          <p:cNvPr id="2051" name="Sous-titre 2"/>
          <p:cNvSpPr>
            <a:spLocks noGrp="1"/>
          </p:cNvSpPr>
          <p:nvPr>
            <p:ph type="subTitle" idx="1"/>
          </p:nvPr>
        </p:nvSpPr>
        <p:spPr>
          <a:xfrm>
            <a:off x="1079500" y="4902200"/>
            <a:ext cx="6858000" cy="723900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defRPr/>
            </a:pPr>
            <a:endParaRPr lang="fr-FR" sz="2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ea typeface="+mn-ea"/>
              <a:cs typeface="+mn-cs"/>
            </a:endParaRPr>
          </a:p>
          <a:p>
            <a:pPr eaLnBrk="1" hangingPunct="1">
              <a:defRPr/>
            </a:pPr>
            <a:r>
              <a:rPr lang="fr-FR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ea typeface="+mn-ea"/>
                <a:cs typeface="+mn-cs"/>
              </a:rPr>
              <a:t>Résultats du 2</a:t>
            </a:r>
            <a:r>
              <a:rPr lang="fr-FR" sz="2800" b="1" i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ea typeface="+mn-ea"/>
                <a:cs typeface="+mn-cs"/>
              </a:rPr>
              <a:t>nd</a:t>
            </a:r>
            <a:r>
              <a:rPr lang="fr-FR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ea typeface="+mn-ea"/>
                <a:cs typeface="+mn-cs"/>
              </a:rPr>
              <a:t> Audit et synthèse</a:t>
            </a:r>
            <a:endParaRPr lang="fr-FR" sz="2800" dirty="0" smtClean="0">
              <a:ea typeface="+mn-ea"/>
              <a:cs typeface="+mn-cs"/>
            </a:endParaRPr>
          </a:p>
        </p:txBody>
      </p:sp>
      <p:pic>
        <p:nvPicPr>
          <p:cNvPr id="15363" name="Picture 6" descr="logoassor5contrasté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8790" y="0"/>
            <a:ext cx="767644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86190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7945" y="355600"/>
            <a:ext cx="8686800" cy="838200"/>
          </a:xfrm>
        </p:spPr>
        <p:txBody>
          <a:bodyPr/>
          <a:lstStyle/>
          <a:p>
            <a:pPr algn="ctr" eaLnBrk="1" hangingPunct="1">
              <a:defRPr/>
            </a:pPr>
            <a:r>
              <a:rPr lang="fr-FR" sz="4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Avenir Next Demi Bold"/>
                <a:cs typeface="Avenir Next Demi Bold"/>
              </a:rPr>
              <a:t>PRESENTATION DU DPC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42711" y="1366839"/>
            <a:ext cx="8901289" cy="5184775"/>
          </a:xfrm>
        </p:spPr>
        <p:txBody>
          <a:bodyPr>
            <a:normAutofit fontScale="92500" lnSpcReduction="10000"/>
          </a:bodyPr>
          <a:lstStyle/>
          <a:p>
            <a:pPr algn="ctr" eaLnBrk="1" hangingPunct="1">
              <a:buFont typeface="Wingdings 2" charset="0"/>
              <a:buNone/>
              <a:defRPr/>
            </a:pPr>
            <a:r>
              <a:rPr lang="fr-FR" sz="3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Avenir Next Demi Bold"/>
                <a:cs typeface="Avenir Next Demi Bold"/>
              </a:rPr>
              <a:t>Objectifs généraux</a:t>
            </a:r>
          </a:p>
          <a:p>
            <a:pPr eaLnBrk="1" hangingPunct="1">
              <a:buFont typeface="Wingdings 2" charset="0"/>
              <a:buNone/>
              <a:defRPr/>
            </a:pPr>
            <a:r>
              <a:rPr lang="fr-FR" sz="2600" dirty="0">
                <a:latin typeface="Calibri" charset="0"/>
                <a:cs typeface="+mn-cs"/>
              </a:rPr>
              <a:t> </a:t>
            </a:r>
          </a:p>
          <a:p>
            <a:pPr>
              <a:buFont typeface="Wingdings" charset="2"/>
              <a:buChar char="u"/>
              <a:defRPr/>
            </a:pPr>
            <a:r>
              <a:rPr lang="fr-FR" sz="2400" dirty="0" smtClean="0">
                <a:latin typeface="Avenir Next Demi Bold"/>
                <a:cs typeface="Avenir Next Demi Bold"/>
              </a:rPr>
              <a:t>Percevoir </a:t>
            </a:r>
            <a:r>
              <a:rPr lang="fr-FR" sz="2400" dirty="0">
                <a:latin typeface="Avenir Next Demi Bold"/>
                <a:cs typeface="Avenir Next Demi Bold"/>
              </a:rPr>
              <a:t>l’importance du risque infectieux chez les patients souffrants de rhumatisme inflammatoire chronique et traités par biothérapie ou traitement immunosuppresseur..</a:t>
            </a:r>
            <a:endParaRPr lang="en-GB" sz="2400" dirty="0">
              <a:latin typeface="Avenir Next Demi Bold"/>
              <a:cs typeface="Avenir Next Demi Bold"/>
            </a:endParaRPr>
          </a:p>
          <a:p>
            <a:pPr>
              <a:buFont typeface="Wingdings" charset="2"/>
              <a:buChar char="u"/>
              <a:defRPr/>
            </a:pPr>
            <a:r>
              <a:rPr lang="fr-FR" sz="2400" dirty="0">
                <a:latin typeface="Avenir Next Demi Bold"/>
                <a:cs typeface="Avenir Next Demi Bold"/>
              </a:rPr>
              <a:t>Connaitre le calendrier vaccinal chez l’adulte et les vaccins à recommander en particulier chez le patient sous traitement immunosuppresseur</a:t>
            </a:r>
            <a:r>
              <a:rPr lang="fr-FR" sz="2400" dirty="0" smtClean="0">
                <a:latin typeface="Avenir Next Demi Bold"/>
                <a:cs typeface="Avenir Next Demi Bold"/>
              </a:rPr>
              <a:t>.</a:t>
            </a:r>
          </a:p>
          <a:p>
            <a:pPr>
              <a:buFont typeface="Wingdings" charset="2"/>
              <a:buChar char="u"/>
              <a:defRPr/>
            </a:pPr>
            <a:r>
              <a:rPr lang="fr-FR" sz="2400" dirty="0">
                <a:latin typeface="Avenir Next Demi Bold"/>
                <a:cs typeface="Avenir Next Demi Bold"/>
              </a:rPr>
              <a:t>Connaitre les vaccins contre-indiqués chez un patient sous traitement immunosuppresseur. </a:t>
            </a:r>
            <a:endParaRPr lang="en-GB" sz="2400" dirty="0">
              <a:latin typeface="Avenir Next Demi Bold"/>
              <a:cs typeface="Avenir Next Demi Bold"/>
            </a:endParaRPr>
          </a:p>
          <a:p>
            <a:pPr>
              <a:buFont typeface="Wingdings" charset="2"/>
              <a:buChar char="u"/>
              <a:defRPr/>
            </a:pPr>
            <a:r>
              <a:rPr lang="fr-FR" sz="2400" dirty="0">
                <a:latin typeface="Avenir Next Demi Bold"/>
                <a:cs typeface="Avenir Next Demi Bold"/>
              </a:rPr>
              <a:t>Elaborer des stratégies de gestion des vaccinations chez le patient sous traitement immunosuppresseur.</a:t>
            </a:r>
            <a:endParaRPr lang="en-GB" sz="2400" dirty="0">
              <a:latin typeface="Avenir Next Demi Bold"/>
              <a:cs typeface="Avenir Next Demi Bold"/>
            </a:endParaRPr>
          </a:p>
          <a:p>
            <a:pPr>
              <a:buFont typeface="Wingdings" charset="2"/>
              <a:buChar char="u"/>
              <a:defRPr/>
            </a:pPr>
            <a:r>
              <a:rPr lang="fr-FR" sz="2400" dirty="0">
                <a:latin typeface="Avenir Next Demi Bold"/>
                <a:cs typeface="Avenir Next Demi Bold"/>
              </a:rPr>
              <a:t>Auto-évaluer ses connaissances et leur implémentation dans la pratique par un audit clinique complet.</a:t>
            </a:r>
            <a:endParaRPr lang="en-GB" sz="2400" dirty="0">
              <a:latin typeface="Avenir Next Demi Bold"/>
              <a:cs typeface="Avenir Next Demi Bold"/>
            </a:endParaRPr>
          </a:p>
          <a:p>
            <a:pPr marL="0" indent="0" eaLnBrk="1" hangingPunct="1">
              <a:buClr>
                <a:srgbClr val="C00000"/>
              </a:buClr>
              <a:buFont typeface="Arial" charset="0"/>
              <a:buNone/>
              <a:defRPr/>
            </a:pPr>
            <a:endParaRPr lang="fr-FR" sz="2600" b="1" dirty="0">
              <a:latin typeface="Calibri" charset="0"/>
              <a:cs typeface="+mn-cs"/>
            </a:endParaRPr>
          </a:p>
          <a:p>
            <a:pPr eaLnBrk="1" hangingPunct="1">
              <a:buFont typeface="Wingdings 2" charset="0"/>
              <a:buChar char=""/>
              <a:defRPr/>
            </a:pPr>
            <a:endParaRPr lang="fr-FR" sz="2600" b="1" dirty="0">
              <a:latin typeface="Calibri" charset="0"/>
              <a:cs typeface="+mn-cs"/>
            </a:endParaRPr>
          </a:p>
          <a:p>
            <a:pPr eaLnBrk="1" hangingPunct="1">
              <a:buFont typeface="Wingdings 2" charset="0"/>
              <a:buNone/>
              <a:defRPr/>
            </a:pPr>
            <a:endParaRPr lang="fr-FR" sz="2600" b="1" dirty="0">
              <a:latin typeface="Calibri" charset="0"/>
              <a:cs typeface="+mn-cs"/>
            </a:endParaRPr>
          </a:p>
          <a:p>
            <a:pPr eaLnBrk="1" hangingPunct="1">
              <a:buFont typeface="Wingdings 2" charset="0"/>
              <a:buChar char=""/>
              <a:defRPr/>
            </a:pPr>
            <a:endParaRPr lang="fr-FR" sz="2600" b="1" dirty="0">
              <a:latin typeface="Calibri" charset="0"/>
              <a:cs typeface="+mn-cs"/>
            </a:endParaRPr>
          </a:p>
        </p:txBody>
      </p:sp>
      <p:pic>
        <p:nvPicPr>
          <p:cNvPr id="17411" name="Picture 6" descr="logoassor5contrasté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8790" y="103188"/>
            <a:ext cx="767644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37874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91444" y="523875"/>
            <a:ext cx="8033456" cy="838200"/>
          </a:xfrm>
        </p:spPr>
        <p:txBody>
          <a:bodyPr/>
          <a:lstStyle/>
          <a:p>
            <a:pPr algn="ctr" eaLnBrk="1" hangingPunct="1">
              <a:defRPr/>
            </a:pPr>
            <a:r>
              <a:rPr lang="fr-FR" sz="4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Avenir Next Demi Bold"/>
                <a:cs typeface="Avenir Next Demi Bold"/>
              </a:rPr>
              <a:t>PRESENTATION DU </a:t>
            </a:r>
            <a:r>
              <a:rPr lang="fr-FR" sz="4000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venir Next Demi Bold"/>
                <a:cs typeface="Avenir Next Demi Bold"/>
              </a:rPr>
              <a:t>DPC</a:t>
            </a:r>
            <a:endParaRPr lang="fr-FR" sz="4000" b="1" dirty="0">
              <a:effectLst>
                <a:outerShdw blurRad="38100" dist="38100" dir="2700000" algn="tl">
                  <a:srgbClr val="DDDDDD"/>
                </a:outerShdw>
              </a:effectLst>
              <a:latin typeface="Avenir Next Demi Bold"/>
              <a:cs typeface="Avenir Next Demi Bold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25778" y="1576388"/>
            <a:ext cx="8686800" cy="4768850"/>
          </a:xfrm>
        </p:spPr>
        <p:txBody>
          <a:bodyPr>
            <a:normAutofit fontScale="85000" lnSpcReduction="20000"/>
          </a:bodyPr>
          <a:lstStyle/>
          <a:p>
            <a:pPr algn="ctr" eaLnBrk="1" hangingPunct="1">
              <a:buFont typeface="Wingdings 2" charset="0"/>
              <a:buNone/>
              <a:defRPr/>
            </a:pPr>
            <a:r>
              <a:rPr lang="fr-FR" sz="3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Avenir Next Demi Bold"/>
                <a:cs typeface="Avenir Next Demi Bold"/>
              </a:rPr>
              <a:t>Déroulement en 4 phases: </a:t>
            </a:r>
          </a:p>
          <a:p>
            <a:pPr algn="ctr" eaLnBrk="1" hangingPunct="1">
              <a:buFont typeface="Wingdings 2" charset="0"/>
              <a:buNone/>
              <a:defRPr/>
            </a:pPr>
            <a:endParaRPr lang="fr-FR" sz="2400" b="1" dirty="0">
              <a:latin typeface="Avenir Next Demi Bold"/>
              <a:cs typeface="Avenir Next Demi Bold"/>
            </a:endParaRPr>
          </a:p>
          <a:p>
            <a:pPr eaLnBrk="1" hangingPunct="1">
              <a:buClr>
                <a:srgbClr val="C00000"/>
              </a:buClr>
              <a:buFont typeface="Wingdings" charset="0"/>
              <a:buChar char="v"/>
              <a:defRPr/>
            </a:pPr>
            <a:r>
              <a:rPr lang="fr-FR" b="1" dirty="0">
                <a:latin typeface="Avenir Next Demi Bold"/>
                <a:cs typeface="Avenir Next Demi Bold"/>
              </a:rPr>
              <a:t> 1</a:t>
            </a:r>
            <a:r>
              <a:rPr lang="fr-FR" b="1" baseline="30000" dirty="0">
                <a:latin typeface="Avenir Next Demi Bold"/>
                <a:cs typeface="Avenir Next Demi Bold"/>
              </a:rPr>
              <a:t>er</a:t>
            </a:r>
            <a:r>
              <a:rPr lang="fr-FR" b="1" dirty="0">
                <a:latin typeface="Avenir Next Demi Bold"/>
                <a:cs typeface="Avenir Next Demi Bold"/>
              </a:rPr>
              <a:t> tour d’audit en ligne sur le site de </a:t>
            </a:r>
            <a:r>
              <a:rPr lang="fr-FR" b="1" dirty="0" err="1">
                <a:latin typeface="Avenir Next Demi Bold"/>
                <a:cs typeface="Avenir Next Demi Bold"/>
              </a:rPr>
              <a:t>rhumato</a:t>
            </a:r>
            <a:r>
              <a:rPr lang="fr-FR" b="1" dirty="0">
                <a:latin typeface="Avenir Next Demi Bold"/>
                <a:cs typeface="Avenir Next Demi Bold"/>
              </a:rPr>
              <a:t> DPC en amont de la formation : </a:t>
            </a:r>
            <a:r>
              <a:rPr lang="fr-FR" b="1" dirty="0">
                <a:latin typeface="Avenir Next Demi Bold"/>
                <a:cs typeface="Avenir Next Demi Bold"/>
                <a:hlinkClick r:id="rId3"/>
              </a:rPr>
              <a:t>www.rhumatodpc.net</a:t>
            </a:r>
            <a:r>
              <a:rPr lang="fr-FR" b="1" dirty="0">
                <a:latin typeface="Avenir Next Demi Bold"/>
                <a:cs typeface="Avenir Next Demi Bold"/>
              </a:rPr>
              <a:t> – </a:t>
            </a:r>
            <a:r>
              <a:rPr lang="fr-FR" b="1" dirty="0" smtClean="0">
                <a:latin typeface="Avenir Next Demi Bold"/>
                <a:cs typeface="Avenir Next Demi Bold"/>
              </a:rPr>
              <a:t>10 </a:t>
            </a:r>
            <a:r>
              <a:rPr lang="fr-FR" b="1" dirty="0">
                <a:latin typeface="Avenir Next Demi Bold"/>
                <a:cs typeface="Avenir Next Demi Bold"/>
              </a:rPr>
              <a:t>dossiers</a:t>
            </a:r>
          </a:p>
          <a:p>
            <a:pPr eaLnBrk="1" hangingPunct="1">
              <a:buClr>
                <a:srgbClr val="C00000"/>
              </a:buClr>
              <a:buFont typeface="Wingdings" charset="0"/>
              <a:buChar char="v"/>
              <a:defRPr/>
            </a:pPr>
            <a:r>
              <a:rPr lang="fr-FR" b="1" dirty="0">
                <a:latin typeface="Avenir Next Demi Bold"/>
                <a:cs typeface="Avenir Next Demi Bold"/>
              </a:rPr>
              <a:t> Formation présentielle de 1 </a:t>
            </a:r>
            <a:r>
              <a:rPr lang="fr-FR" b="1" dirty="0" smtClean="0">
                <a:latin typeface="Avenir Next Demi Bold"/>
                <a:cs typeface="Avenir Next Demi Bold"/>
              </a:rPr>
              <a:t>soirée (une demi-journée)</a:t>
            </a:r>
            <a:endParaRPr lang="fr-FR" b="1" dirty="0">
              <a:latin typeface="Avenir Next Demi Bold"/>
              <a:cs typeface="Avenir Next Demi Bold"/>
            </a:endParaRPr>
          </a:p>
          <a:p>
            <a:pPr eaLnBrk="1" hangingPunct="1">
              <a:buClr>
                <a:srgbClr val="C00000"/>
              </a:buClr>
              <a:buFont typeface="Wingdings" charset="0"/>
              <a:buChar char="v"/>
              <a:defRPr/>
            </a:pPr>
            <a:r>
              <a:rPr lang="fr-FR" b="1" dirty="0">
                <a:latin typeface="Avenir Next Demi Bold"/>
                <a:cs typeface="Avenir Next Demi Bold"/>
              </a:rPr>
              <a:t> 2</a:t>
            </a:r>
            <a:r>
              <a:rPr lang="fr-FR" b="1" baseline="30000" dirty="0">
                <a:latin typeface="Avenir Next Demi Bold"/>
                <a:cs typeface="Avenir Next Demi Bold"/>
              </a:rPr>
              <a:t>ème</a:t>
            </a:r>
            <a:r>
              <a:rPr lang="fr-FR" b="1" dirty="0">
                <a:latin typeface="Avenir Next Demi Bold"/>
                <a:cs typeface="Avenir Next Demi Bold"/>
              </a:rPr>
              <a:t> tour d’audit </a:t>
            </a:r>
            <a:r>
              <a:rPr lang="fr-FR" b="1" dirty="0" smtClean="0">
                <a:latin typeface="Avenir Next Demi Bold"/>
                <a:cs typeface="Avenir Next Demi Bold"/>
              </a:rPr>
              <a:t>du 2 au 30 novembre sur </a:t>
            </a:r>
            <a:r>
              <a:rPr lang="fr-FR" b="1" dirty="0">
                <a:latin typeface="Avenir Next Demi Bold"/>
                <a:cs typeface="Avenir Next Demi Bold"/>
              </a:rPr>
              <a:t>10 </a:t>
            </a:r>
            <a:r>
              <a:rPr lang="fr-FR" b="1" dirty="0" smtClean="0">
                <a:latin typeface="Avenir Next Demi Bold"/>
                <a:cs typeface="Avenir Next Demi Bold"/>
              </a:rPr>
              <a:t>dossiers </a:t>
            </a:r>
            <a:r>
              <a:rPr lang="fr-FR" b="1" dirty="0">
                <a:latin typeface="Avenir Next Demi Bold"/>
                <a:cs typeface="Avenir Next Demi Bold"/>
              </a:rPr>
              <a:t>selon les mêmes critères de sélection</a:t>
            </a:r>
          </a:p>
          <a:p>
            <a:pPr eaLnBrk="1" hangingPunct="1">
              <a:buClr>
                <a:srgbClr val="C00000"/>
              </a:buClr>
              <a:buFont typeface="Wingdings" charset="0"/>
              <a:buChar char="v"/>
              <a:defRPr/>
            </a:pPr>
            <a:r>
              <a:rPr lang="fr-FR" b="1" dirty="0">
                <a:latin typeface="Avenir Next Demi Bold"/>
                <a:cs typeface="Avenir Next Demi Bold"/>
              </a:rPr>
              <a:t> Restitution  sur le site de </a:t>
            </a:r>
            <a:r>
              <a:rPr lang="fr-FR" b="1" dirty="0" err="1">
                <a:latin typeface="Avenir Next Demi Bold"/>
                <a:cs typeface="Avenir Next Demi Bold"/>
              </a:rPr>
              <a:t>Rhumato</a:t>
            </a:r>
            <a:r>
              <a:rPr lang="fr-FR" b="1" dirty="0">
                <a:latin typeface="Avenir Next Demi Bold"/>
                <a:cs typeface="Avenir Next Demi Bold"/>
              </a:rPr>
              <a:t> DPC </a:t>
            </a:r>
            <a:r>
              <a:rPr lang="fr-FR" b="1" dirty="0" smtClean="0">
                <a:latin typeface="Avenir Next Demi Bold"/>
                <a:cs typeface="Avenir Next Demi Bold"/>
              </a:rPr>
              <a:t>1</a:t>
            </a:r>
            <a:r>
              <a:rPr lang="fr-FR" b="1" baseline="30000" dirty="0" smtClean="0">
                <a:latin typeface="Avenir Next Demi Bold"/>
                <a:cs typeface="Avenir Next Demi Bold"/>
              </a:rPr>
              <a:t>ère</a:t>
            </a:r>
            <a:r>
              <a:rPr lang="fr-FR" b="1" dirty="0" smtClean="0">
                <a:latin typeface="Avenir Next Demi Bold"/>
                <a:cs typeface="Avenir Next Demi Bold"/>
              </a:rPr>
              <a:t> quinzaine de décembre ( 2 mois après) après </a:t>
            </a:r>
            <a:r>
              <a:rPr lang="fr-FR" b="1" dirty="0">
                <a:latin typeface="Avenir Next Demi Bold"/>
                <a:cs typeface="Avenir Next Demi Bold"/>
              </a:rPr>
              <a:t>la journée présentielle</a:t>
            </a:r>
          </a:p>
          <a:p>
            <a:pPr eaLnBrk="1" hangingPunct="1">
              <a:buClr>
                <a:srgbClr val="C00000"/>
              </a:buClr>
              <a:buFont typeface="Wingdings 2" charset="0"/>
              <a:buNone/>
              <a:defRPr/>
            </a:pPr>
            <a:endParaRPr lang="fr-FR" b="1" dirty="0">
              <a:latin typeface="Calibri" charset="0"/>
              <a:cs typeface="+mn-cs"/>
            </a:endParaRPr>
          </a:p>
          <a:p>
            <a:pPr eaLnBrk="1" hangingPunct="1">
              <a:buFont typeface="Wingdings 2" charset="0"/>
              <a:buChar char=""/>
              <a:defRPr/>
            </a:pPr>
            <a:endParaRPr lang="fr-FR" b="1" dirty="0">
              <a:latin typeface="Calibri" charset="0"/>
              <a:cs typeface="+mn-cs"/>
            </a:endParaRPr>
          </a:p>
          <a:p>
            <a:pPr eaLnBrk="1" hangingPunct="1">
              <a:buFont typeface="Wingdings 2" charset="0"/>
              <a:buNone/>
              <a:defRPr/>
            </a:pPr>
            <a:endParaRPr lang="fr-FR" b="1" dirty="0">
              <a:latin typeface="Calibri" charset="0"/>
              <a:cs typeface="+mn-cs"/>
            </a:endParaRPr>
          </a:p>
          <a:p>
            <a:pPr eaLnBrk="1" hangingPunct="1">
              <a:buFont typeface="Wingdings 2" charset="0"/>
              <a:buChar char=""/>
              <a:defRPr/>
            </a:pPr>
            <a:endParaRPr lang="fr-FR" b="1" dirty="0">
              <a:latin typeface="Calibri" charset="0"/>
              <a:cs typeface="+mn-cs"/>
            </a:endParaRPr>
          </a:p>
        </p:txBody>
      </p:sp>
      <p:pic>
        <p:nvPicPr>
          <p:cNvPr id="19459" name="Picture 6" descr="logoassor5contrasté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8790" y="103188"/>
            <a:ext cx="767644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12783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Espace réservé du contenu 3"/>
          <p:cNvSpPr>
            <a:spLocks noGrp="1"/>
          </p:cNvSpPr>
          <p:nvPr>
            <p:ph idx="1"/>
          </p:nvPr>
        </p:nvSpPr>
        <p:spPr>
          <a:xfrm>
            <a:off x="191911" y="2197100"/>
            <a:ext cx="8861778" cy="45339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fr-FR" b="1" dirty="0" smtClean="0">
                <a:latin typeface="Avenir Next Demi Bold" charset="0"/>
              </a:rPr>
              <a:t>1</a:t>
            </a:r>
            <a:r>
              <a:rPr lang="fr-FR" b="1" baseline="30000" dirty="0" smtClean="0">
                <a:latin typeface="Avenir Next Demi Bold" charset="0"/>
              </a:rPr>
              <a:t>er</a:t>
            </a:r>
            <a:r>
              <a:rPr lang="fr-FR" b="1" dirty="0" smtClean="0">
                <a:latin typeface="Avenir Next Demi Bold" charset="0"/>
              </a:rPr>
              <a:t> audit en ligne</a:t>
            </a:r>
          </a:p>
          <a:p>
            <a:pPr eaLnBrk="1" hangingPunct="1">
              <a:defRPr/>
            </a:pPr>
            <a:endParaRPr lang="fr-FR" b="1" dirty="0" smtClean="0">
              <a:latin typeface="Avenir Next Demi Bold" charset="0"/>
            </a:endParaRPr>
          </a:p>
          <a:p>
            <a:pPr lvl="1" eaLnBrk="1" hangingPunct="1">
              <a:defRPr/>
            </a:pPr>
            <a:r>
              <a:rPr lang="fr-FR" b="1" dirty="0" smtClean="0">
                <a:latin typeface="Avenir Next Demi Bold" charset="0"/>
              </a:rPr>
              <a:t>Nombre </a:t>
            </a:r>
            <a:r>
              <a:rPr lang="fr-FR" b="1" dirty="0">
                <a:latin typeface="Avenir Next Demi Bold" charset="0"/>
              </a:rPr>
              <a:t>total de dossiers = </a:t>
            </a:r>
            <a:r>
              <a:rPr lang="fr-FR" b="1" dirty="0" smtClean="0">
                <a:latin typeface="Avenir Next Demi Bold" charset="0"/>
              </a:rPr>
              <a:t>181 </a:t>
            </a:r>
            <a:r>
              <a:rPr lang="fr-FR" b="1" dirty="0" smtClean="0">
                <a:latin typeface="Avenir Next Demi Bold" charset="0"/>
              </a:rPr>
              <a:t>dossiers (</a:t>
            </a:r>
            <a:r>
              <a:rPr lang="fr-FR" b="1" dirty="0" smtClean="0">
                <a:latin typeface="Avenir Next Demi Bold" charset="0"/>
              </a:rPr>
              <a:t>19 </a:t>
            </a:r>
            <a:r>
              <a:rPr lang="fr-FR" b="1" dirty="0" smtClean="0">
                <a:latin typeface="Avenir Next Demi Bold" charset="0"/>
              </a:rPr>
              <a:t>rhumatologues)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venir Next Demi Bold" charset="0"/>
            </a:endParaRPr>
          </a:p>
          <a:p>
            <a:pPr lvl="1" eaLnBrk="1" hangingPunct="1">
              <a:defRPr/>
            </a:pPr>
            <a:r>
              <a:rPr lang="fr-FR" b="1" dirty="0">
                <a:latin typeface="Avenir Next Demi Bold" charset="0"/>
              </a:rPr>
              <a:t>Nombre moyen/participant = </a:t>
            </a:r>
            <a:r>
              <a:rPr lang="fr-FR" b="1" dirty="0" smtClean="0">
                <a:latin typeface="Avenir Next Demi Bold" charset="0"/>
              </a:rPr>
              <a:t>9,5 </a:t>
            </a:r>
            <a:r>
              <a:rPr lang="fr-FR" b="1" dirty="0">
                <a:latin typeface="Avenir Next Demi Bold" charset="0"/>
              </a:rPr>
              <a:t>dossiers</a:t>
            </a:r>
          </a:p>
          <a:p>
            <a:pPr eaLnBrk="1" hangingPunct="1">
              <a:defRPr/>
            </a:pPr>
            <a:endParaRPr lang="fr-FR" b="1" dirty="0">
              <a:latin typeface="Avenir Next Demi Bold" charset="0"/>
            </a:endParaRPr>
          </a:p>
          <a:p>
            <a:pPr lvl="1" eaLnBrk="1" hangingPunct="1">
              <a:defRPr/>
            </a:pPr>
            <a:r>
              <a:rPr lang="fr-FR" b="1" dirty="0">
                <a:effectLst>
                  <a:outerShdw blurRad="38100" dist="38100" dir="2700000" algn="tl">
                    <a:srgbClr val="DDDDDD"/>
                  </a:outerShdw>
                </a:effectLst>
                <a:latin typeface="Avenir Next Demi Bold" charset="0"/>
              </a:rPr>
              <a:t>COMMENTAIRES:</a:t>
            </a:r>
          </a:p>
          <a:p>
            <a:pPr marL="742950" lvl="1" indent="-285750" eaLnBrk="1" hangingPunct="1">
              <a:defRPr/>
            </a:pPr>
            <a:r>
              <a:rPr lang="fr-FR" b="1" dirty="0">
                <a:effectLst>
                  <a:outerShdw blurRad="38100" dist="38100" dir="2700000" algn="tl">
                    <a:srgbClr val="DDDDDD"/>
                  </a:outerShdw>
                </a:effectLst>
                <a:latin typeface="Avenir Next Demi Bold" charset="0"/>
              </a:rPr>
              <a:t>excellent taux de </a:t>
            </a:r>
            <a:r>
              <a:rPr lang="fr-FR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venir Next Demi Bold" charset="0"/>
              </a:rPr>
              <a:t>remplissage</a:t>
            </a:r>
            <a:endParaRPr lang="fr-FR" b="1" dirty="0">
              <a:effectLst>
                <a:outerShdw blurRad="38100" dist="38100" dir="2700000" algn="tl">
                  <a:srgbClr val="DDDDDD"/>
                </a:outerShdw>
              </a:effectLst>
              <a:latin typeface="Avenir Next Demi Bold" charset="0"/>
            </a:endParaRP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1663701" y="404813"/>
            <a:ext cx="6622344" cy="1325562"/>
          </a:xfrm>
        </p:spPr>
        <p:txBody>
          <a:bodyPr/>
          <a:lstStyle/>
          <a:p>
            <a:pPr algn="ctr" eaLnBrk="1" hangingPunct="1">
              <a:defRPr/>
            </a:pPr>
            <a:r>
              <a:rPr lang="fr-FR" sz="3600" b="1">
                <a:effectLst>
                  <a:outerShdw blurRad="38100" dist="38100" dir="2700000" algn="tl">
                    <a:srgbClr val="DDDDDD"/>
                  </a:outerShdw>
                </a:effectLst>
                <a:latin typeface="Avenir Next Demi Bold" charset="0"/>
              </a:rPr>
              <a:t>Synthèse des auto-évaluations</a:t>
            </a:r>
          </a:p>
        </p:txBody>
      </p:sp>
      <p:pic>
        <p:nvPicPr>
          <p:cNvPr id="21507" name="Picture 6" descr="logoassor5contrasté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5244" y="133351"/>
            <a:ext cx="769056" cy="1293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28744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6" descr="logoassor5contrasté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5244" y="133351"/>
            <a:ext cx="769056" cy="1293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02368" y="149226"/>
            <a:ext cx="6176433" cy="1325563"/>
          </a:xfrm>
        </p:spPr>
        <p:txBody>
          <a:bodyPr/>
          <a:lstStyle/>
          <a:p>
            <a:pPr algn="ctr" eaLnBrk="1" hangingPunct="1">
              <a:defRPr/>
            </a:pPr>
            <a:r>
              <a:rPr lang="fr-FR" sz="3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Avenir Next Demi Bold"/>
                <a:cs typeface="Avenir Next Demi Bold"/>
              </a:rPr>
              <a:t>Synthèse des auto-évaluations </a:t>
            </a:r>
          </a:p>
        </p:txBody>
      </p:sp>
      <p:graphicFrame>
        <p:nvGraphicFramePr>
          <p:cNvPr id="20531" name="Group 5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2111735"/>
              </p:ext>
            </p:extLst>
          </p:nvPr>
        </p:nvGraphicFramePr>
        <p:xfrm>
          <a:off x="79023" y="1338264"/>
          <a:ext cx="9022644" cy="5518031"/>
        </p:xfrm>
        <a:graphic>
          <a:graphicData uri="http://schemas.openxmlformats.org/drawingml/2006/table">
            <a:tbl>
              <a:tblPr/>
              <a:tblGrid>
                <a:gridCol w="6438900"/>
                <a:gridCol w="764822"/>
                <a:gridCol w="874889"/>
                <a:gridCol w="944033"/>
              </a:tblGrid>
              <a:tr h="4586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Critère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% oui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% non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% NA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9143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Une rubrique « gestion des vaccinations » est présente dans le dossier patient </a:t>
                      </a:r>
                      <a:b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</a:b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(si traitement immunosuppresseur)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41,4</a:t>
                      </a:r>
                      <a:endParaRPr kumimoji="0" 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52,4</a:t>
                      </a:r>
                      <a:endParaRPr kumimoji="0" 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</a:tr>
              <a:tr h="6704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La date du dernier Rappel Diphtérie-Tétanos-Polio-Coqueluche acellulaire (DTCaP) est notée dans le dossier</a:t>
                      </a: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 </a:t>
                      </a:r>
                      <a:endParaRPr kumimoji="0" lang="fr-FR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32</a:t>
                      </a:r>
                      <a:endParaRPr kumimoji="0" 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64,6</a:t>
                      </a:r>
                      <a:endParaRPr kumimoji="0" 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</a:tr>
              <a:tr h="6400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Le statut sérologique  du patient vis-à-vis de l’hépatite B est noté dans le dossier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72,3</a:t>
                      </a:r>
                      <a:endParaRPr kumimoji="0" 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26,5</a:t>
                      </a:r>
                      <a:endParaRPr kumimoji="0" 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</a:tr>
              <a:tr h="6400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La date de la dernière vaccination anti-pneumococcique (et type de vaccination : Pneumo 23, Prevenar) est notée dans le dossier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87,8</a:t>
                      </a:r>
                      <a:endParaRPr kumimoji="0" 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11,6</a:t>
                      </a:r>
                      <a:endParaRPr kumimoji="0" 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</a:tr>
              <a:tr h="6400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Proposition (prescription) systématique d’une vaccination</a:t>
                      </a:r>
                      <a:r>
                        <a:rPr kumimoji="0" 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 </a:t>
                      </a: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anti-grippale à l’automne. Elément noté dans le dossier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79,5</a:t>
                      </a:r>
                      <a:endParaRPr kumimoji="0" 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19,8</a:t>
                      </a:r>
                      <a:endParaRPr kumimoji="0" 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</a:tr>
              <a:tr h="6400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Si patient &lt; 25 ans, la date de la vaccination anti-méningococcémique  C notée dans le dossier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2,7</a:t>
                      </a:r>
                      <a:endParaRPr kumimoji="0" 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36,6</a:t>
                      </a:r>
                      <a:endParaRPr kumimoji="0" 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60,7</a:t>
                      </a:r>
                      <a:endParaRPr kumimoji="0" 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</a:tr>
              <a:tr h="6400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Les vaccinations recommandées en fonction des éléments du dossier sont proposées, prescrites et/ou conseillées dans le courrier au médecin traitant </a:t>
                      </a:r>
                      <a:endParaRPr kumimoji="0" lang="fr-FR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62,9</a:t>
                      </a:r>
                      <a:endParaRPr kumimoji="0" 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35,9</a:t>
                      </a:r>
                      <a:endParaRPr kumimoji="0" 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03148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Espace réservé du contenu 3"/>
          <p:cNvSpPr>
            <a:spLocks noGrp="1"/>
          </p:cNvSpPr>
          <p:nvPr>
            <p:ph idx="1"/>
          </p:nvPr>
        </p:nvSpPr>
        <p:spPr>
          <a:xfrm>
            <a:off x="191911" y="2197100"/>
            <a:ext cx="8861778" cy="4533900"/>
          </a:xfrm>
        </p:spPr>
        <p:txBody>
          <a:bodyPr/>
          <a:lstStyle/>
          <a:p>
            <a:pPr eaLnBrk="1" hangingPunct="1">
              <a:defRPr/>
            </a:pPr>
            <a:r>
              <a:rPr lang="fr-FR" b="1" dirty="0" smtClean="0">
                <a:latin typeface="Avenir Next Demi Bold" charset="0"/>
              </a:rPr>
              <a:t>2</a:t>
            </a:r>
            <a:r>
              <a:rPr lang="fr-FR" b="1" baseline="30000" dirty="0" smtClean="0">
                <a:latin typeface="Avenir Next Demi Bold" charset="0"/>
              </a:rPr>
              <a:t>nd</a:t>
            </a:r>
            <a:r>
              <a:rPr lang="fr-FR" b="1" dirty="0" smtClean="0">
                <a:latin typeface="Avenir Next Demi Bold" charset="0"/>
              </a:rPr>
              <a:t> audit en ligne</a:t>
            </a:r>
          </a:p>
          <a:p>
            <a:pPr eaLnBrk="1" hangingPunct="1">
              <a:defRPr/>
            </a:pPr>
            <a:endParaRPr lang="fr-FR" b="1" dirty="0" smtClean="0">
              <a:latin typeface="Avenir Next Demi Bold" charset="0"/>
            </a:endParaRPr>
          </a:p>
          <a:p>
            <a:pPr lvl="1" eaLnBrk="1" hangingPunct="1">
              <a:defRPr/>
            </a:pPr>
            <a:r>
              <a:rPr lang="fr-FR" b="1" dirty="0" smtClean="0">
                <a:latin typeface="Avenir Next Demi Bold" charset="0"/>
              </a:rPr>
              <a:t>Nombre </a:t>
            </a:r>
            <a:r>
              <a:rPr lang="fr-FR" b="1" dirty="0">
                <a:latin typeface="Avenir Next Demi Bold" charset="0"/>
              </a:rPr>
              <a:t>total de dossiers = </a:t>
            </a:r>
            <a:r>
              <a:rPr lang="fr-FR" b="1" dirty="0" smtClean="0">
                <a:latin typeface="Avenir Next Demi Bold" charset="0"/>
              </a:rPr>
              <a:t>176 </a:t>
            </a:r>
            <a:r>
              <a:rPr lang="fr-FR" b="1" dirty="0" smtClean="0">
                <a:latin typeface="Avenir Next Demi Bold" charset="0"/>
              </a:rPr>
              <a:t>dossiers (</a:t>
            </a:r>
            <a:r>
              <a:rPr lang="fr-FR" b="1" dirty="0" smtClean="0">
                <a:latin typeface="Avenir Next Demi Bold" charset="0"/>
              </a:rPr>
              <a:t>19 </a:t>
            </a:r>
            <a:r>
              <a:rPr lang="fr-FR" b="1" dirty="0" smtClean="0">
                <a:latin typeface="Avenir Next Demi Bold" charset="0"/>
              </a:rPr>
              <a:t>rhumatologues)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venir Next Demi Bold" charset="0"/>
            </a:endParaRPr>
          </a:p>
          <a:p>
            <a:pPr lvl="1" eaLnBrk="1" hangingPunct="1">
              <a:defRPr/>
            </a:pPr>
            <a:r>
              <a:rPr lang="fr-FR" b="1" dirty="0">
                <a:latin typeface="Avenir Next Demi Bold" charset="0"/>
              </a:rPr>
              <a:t>Nombre moyen/participant = </a:t>
            </a:r>
            <a:r>
              <a:rPr lang="fr-FR" b="1" dirty="0" smtClean="0">
                <a:latin typeface="Avenir Next Demi Bold" charset="0"/>
              </a:rPr>
              <a:t>9 </a:t>
            </a:r>
            <a:r>
              <a:rPr lang="fr-FR" b="1" dirty="0">
                <a:latin typeface="Avenir Next Demi Bold" charset="0"/>
              </a:rPr>
              <a:t>dossiers</a:t>
            </a:r>
          </a:p>
          <a:p>
            <a:pPr eaLnBrk="1" hangingPunct="1">
              <a:defRPr/>
            </a:pPr>
            <a:endParaRPr lang="fr-FR" b="1" dirty="0">
              <a:latin typeface="Avenir Next Demi Bold" charset="0"/>
            </a:endParaRPr>
          </a:p>
          <a:p>
            <a:pPr lvl="1" eaLnBrk="1" hangingPunct="1">
              <a:defRPr/>
            </a:pPr>
            <a:r>
              <a:rPr lang="fr-FR" b="1" dirty="0">
                <a:effectLst>
                  <a:outerShdw blurRad="38100" dist="38100" dir="2700000" algn="tl">
                    <a:srgbClr val="DDDDDD"/>
                  </a:outerShdw>
                </a:effectLst>
                <a:latin typeface="Avenir Next Demi Bold" charset="0"/>
              </a:rPr>
              <a:t>COMMENTAIRES:</a:t>
            </a:r>
          </a:p>
          <a:p>
            <a:pPr marL="742950" lvl="1" indent="-285750" eaLnBrk="1" hangingPunct="1">
              <a:defRPr/>
            </a:pPr>
            <a:r>
              <a:rPr lang="fr-FR" b="1" dirty="0">
                <a:effectLst>
                  <a:outerShdw blurRad="38100" dist="38100" dir="2700000" algn="tl">
                    <a:srgbClr val="DDDDDD"/>
                  </a:outerShdw>
                </a:effectLst>
                <a:latin typeface="Avenir Next Demi Bold" charset="0"/>
              </a:rPr>
              <a:t>excellent taux de </a:t>
            </a:r>
            <a:r>
              <a:rPr lang="fr-FR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venir Next Demi Bold" charset="0"/>
              </a:rPr>
              <a:t>remplissage</a:t>
            </a:r>
          </a:p>
          <a:p>
            <a:pPr marL="457200" lvl="1" indent="0" eaLnBrk="1" hangingPunct="1">
              <a:buFont typeface="Arial" charset="0"/>
              <a:buNone/>
              <a:defRPr/>
            </a:pPr>
            <a:endParaRPr lang="fr-FR" b="1" baseline="30000" dirty="0">
              <a:effectLst>
                <a:outerShdw blurRad="38100" dist="38100" dir="2700000" algn="tl">
                  <a:srgbClr val="DDDDDD"/>
                </a:outerShdw>
              </a:effectLst>
              <a:latin typeface="Avenir Next Demi Bold" charset="0"/>
            </a:endParaRP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1663701" y="404813"/>
            <a:ext cx="6622344" cy="1325562"/>
          </a:xfrm>
        </p:spPr>
        <p:txBody>
          <a:bodyPr/>
          <a:lstStyle/>
          <a:p>
            <a:pPr algn="ctr" eaLnBrk="1" hangingPunct="1">
              <a:defRPr/>
            </a:pPr>
            <a:r>
              <a:rPr lang="fr-FR" sz="3600" b="1">
                <a:effectLst>
                  <a:outerShdw blurRad="38100" dist="38100" dir="2700000" algn="tl">
                    <a:srgbClr val="DDDDDD"/>
                  </a:outerShdw>
                </a:effectLst>
                <a:latin typeface="Avenir Next Demi Bold" charset="0"/>
              </a:rPr>
              <a:t>Synthèse des auto-évaluations</a:t>
            </a:r>
          </a:p>
        </p:txBody>
      </p:sp>
      <p:pic>
        <p:nvPicPr>
          <p:cNvPr id="25603" name="Picture 6" descr="logoassor5contrasté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5244" y="133351"/>
            <a:ext cx="769056" cy="1293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90140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6" descr="logoassor5contrasté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5244" y="133351"/>
            <a:ext cx="769056" cy="1293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02368" y="149226"/>
            <a:ext cx="6176433" cy="1325563"/>
          </a:xfrm>
        </p:spPr>
        <p:txBody>
          <a:bodyPr/>
          <a:lstStyle/>
          <a:p>
            <a:pPr algn="ctr" eaLnBrk="1" hangingPunct="1">
              <a:defRPr/>
            </a:pPr>
            <a:r>
              <a:rPr lang="fr-FR" sz="3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Avenir Next Demi Bold"/>
                <a:cs typeface="Avenir Next Demi Bold"/>
              </a:rPr>
              <a:t>Synthèse des auto-</a:t>
            </a:r>
            <a:r>
              <a:rPr lang="fr-FR" sz="3600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venir Next Demi Bold"/>
                <a:cs typeface="Avenir Next Demi Bold"/>
              </a:rPr>
              <a:t>évaluations (2</a:t>
            </a:r>
            <a:r>
              <a:rPr lang="fr-FR" sz="3600" b="1" baseline="300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venir Next Demi Bold"/>
                <a:cs typeface="Avenir Next Demi Bold"/>
              </a:rPr>
              <a:t>nd</a:t>
            </a:r>
            <a:r>
              <a:rPr lang="fr-FR" sz="3600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venir Next Demi Bold"/>
                <a:cs typeface="Avenir Next Demi Bold"/>
              </a:rPr>
              <a:t> audit) </a:t>
            </a:r>
            <a:endParaRPr lang="fr-FR" sz="3600" b="1" dirty="0">
              <a:effectLst>
                <a:outerShdw blurRad="38100" dist="38100" dir="2700000" algn="tl">
                  <a:srgbClr val="DDDDDD"/>
                </a:outerShdw>
              </a:effectLst>
              <a:latin typeface="Avenir Next Demi Bold"/>
              <a:cs typeface="Avenir Next Demi Bold"/>
            </a:endParaRPr>
          </a:p>
        </p:txBody>
      </p:sp>
      <p:graphicFrame>
        <p:nvGraphicFramePr>
          <p:cNvPr id="20531" name="Group 5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0224072"/>
              </p:ext>
            </p:extLst>
          </p:nvPr>
        </p:nvGraphicFramePr>
        <p:xfrm>
          <a:off x="79023" y="1338264"/>
          <a:ext cx="9022644" cy="5518031"/>
        </p:xfrm>
        <a:graphic>
          <a:graphicData uri="http://schemas.openxmlformats.org/drawingml/2006/table">
            <a:tbl>
              <a:tblPr/>
              <a:tblGrid>
                <a:gridCol w="6438900"/>
                <a:gridCol w="764822"/>
                <a:gridCol w="874889"/>
                <a:gridCol w="944033"/>
              </a:tblGrid>
              <a:tr h="4586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Critère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% oui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% non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% NA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9143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Une rubrique « gestion des vaccinations » est présente dans le dossier patient </a:t>
                      </a:r>
                      <a:b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</a:b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(si traitement immunosuppresseur)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72</a:t>
                      </a:r>
                      <a:endParaRPr kumimoji="0" 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27</a:t>
                      </a:r>
                      <a:endParaRPr kumimoji="0" 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 </a:t>
                      </a:r>
                      <a:endParaRPr kumimoji="0" 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</a:tr>
              <a:tr h="6704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La date du dernier Rappel Diphtérie-Tétanos-Polio-Coqueluche acellulaire (DTCaP) est notée dans le dossier</a:t>
                      </a: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 </a:t>
                      </a:r>
                      <a:endParaRPr kumimoji="0" lang="fr-FR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61</a:t>
                      </a:r>
                      <a:endParaRPr kumimoji="0" 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36,6</a:t>
                      </a:r>
                      <a:endParaRPr kumimoji="0" 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</a:tr>
              <a:tr h="6400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Le statut sérologique  du patient vis-à-vis de l’hépatite B est noté dans le dossier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77,8</a:t>
                      </a:r>
                      <a:endParaRPr kumimoji="0" 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21,5</a:t>
                      </a:r>
                      <a:endParaRPr kumimoji="0" 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</a:tr>
              <a:tr h="6400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La date de la dernière vaccination anti-pneumococcique (et type de vaccination : Pneumo 23, Prevenar) est notée dans le dossier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86,8</a:t>
                      </a:r>
                      <a:endParaRPr kumimoji="0" 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13,1</a:t>
                      </a:r>
                      <a:endParaRPr kumimoji="0" 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 </a:t>
                      </a:r>
                      <a:endParaRPr kumimoji="0" 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</a:tr>
              <a:tr h="6400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Proposition (prescription) systématique d’une vaccination</a:t>
                      </a:r>
                      <a:r>
                        <a:rPr kumimoji="0" 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 </a:t>
                      </a: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anti-grippale à l’automne. Elément noté dans le dossier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90,9</a:t>
                      </a:r>
                      <a:endParaRPr kumimoji="0" 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8,5</a:t>
                      </a:r>
                      <a:endParaRPr kumimoji="0" 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</a:tr>
              <a:tr h="6400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Si patient &lt; 25 ans, la date de la vaccination anti-méningococcémique  C notée dans le dossier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6,8</a:t>
                      </a:r>
                      <a:endParaRPr kumimoji="0" 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23,2</a:t>
                      </a:r>
                      <a:endParaRPr kumimoji="0" 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69,3</a:t>
                      </a:r>
                      <a:endParaRPr kumimoji="0" 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</a:tr>
              <a:tr h="6400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Les vaccinations recommandées en fonction des éléments du dossier sont proposées, prescrites et/ou conseillées dans le courrier au médecin traitant </a:t>
                      </a:r>
                      <a:endParaRPr kumimoji="0" lang="fr-FR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78,4</a:t>
                      </a:r>
                      <a:endParaRPr kumimoji="0" 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17,6</a:t>
                      </a:r>
                      <a:endParaRPr kumimoji="0" 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85667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re 1"/>
          <p:cNvSpPr>
            <a:spLocks noGrp="1"/>
          </p:cNvSpPr>
          <p:nvPr>
            <p:ph type="title"/>
          </p:nvPr>
        </p:nvSpPr>
        <p:spPr>
          <a:xfrm>
            <a:off x="688623" y="365126"/>
            <a:ext cx="7827434" cy="1325563"/>
          </a:xfrm>
        </p:spPr>
        <p:txBody>
          <a:bodyPr/>
          <a:lstStyle/>
          <a:p>
            <a:pPr algn="ctr"/>
            <a:r>
              <a:rPr lang="fr-FR">
                <a:latin typeface="Calibri Light" charset="0"/>
              </a:rPr>
              <a:t>Conclusions</a:t>
            </a:r>
          </a:p>
        </p:txBody>
      </p:sp>
      <p:sp>
        <p:nvSpPr>
          <p:cNvPr id="44034" name="Espace réservé du contenu 2"/>
          <p:cNvSpPr>
            <a:spLocks noGrp="1"/>
          </p:cNvSpPr>
          <p:nvPr>
            <p:ph idx="1"/>
          </p:nvPr>
        </p:nvSpPr>
        <p:spPr>
          <a:xfrm>
            <a:off x="627945" y="1651000"/>
            <a:ext cx="8312855" cy="4838700"/>
          </a:xfrm>
        </p:spPr>
        <p:txBody>
          <a:bodyPr>
            <a:normAutofit fontScale="85000" lnSpcReduction="20000"/>
          </a:bodyPr>
          <a:lstStyle/>
          <a:p>
            <a:r>
              <a:rPr lang="fr-FR">
                <a:latin typeface="Calibri" charset="0"/>
              </a:rPr>
              <a:t>Au delà de la prise de conscience de l’importance de </a:t>
            </a:r>
          </a:p>
          <a:p>
            <a:pPr lvl="1"/>
            <a:r>
              <a:rPr lang="fr-FR">
                <a:latin typeface="Calibri" charset="0"/>
              </a:rPr>
              <a:t>l’évaluation du statut vaccinal de chacun des patients souffrant de RIC et traité par immunosuppresseur</a:t>
            </a:r>
          </a:p>
          <a:p>
            <a:pPr lvl="1"/>
            <a:r>
              <a:rPr lang="fr-FR">
                <a:latin typeface="Calibri" charset="0"/>
              </a:rPr>
              <a:t>connaître le bénéfice risque selon le profil du patient</a:t>
            </a:r>
          </a:p>
          <a:p>
            <a:r>
              <a:rPr lang="fr-FR">
                <a:latin typeface="Calibri" charset="0"/>
              </a:rPr>
              <a:t>Ce DPC apparaît utile en pratique pour:</a:t>
            </a:r>
          </a:p>
          <a:p>
            <a:pPr lvl="1"/>
            <a:r>
              <a:rPr lang="fr-FR">
                <a:latin typeface="Calibri" charset="0"/>
              </a:rPr>
              <a:t>Avoir une rubrique adaptée dans le dossier patient pour le prendre plus facilement en charge de ce point de vue.</a:t>
            </a:r>
          </a:p>
          <a:p>
            <a:pPr lvl="1"/>
            <a:r>
              <a:rPr lang="fr-FR">
                <a:latin typeface="Calibri" charset="0"/>
              </a:rPr>
              <a:t>Y renseigner les dates des vaccins réalisés ainsi que les sérologies nécessaires (HVB notamment)</a:t>
            </a:r>
          </a:p>
          <a:p>
            <a:pPr lvl="1"/>
            <a:r>
              <a:rPr lang="fr-FR">
                <a:latin typeface="Calibri" charset="0"/>
              </a:rPr>
              <a:t>Penser et proposer la vaccination contre pneumocoque et grippe</a:t>
            </a:r>
          </a:p>
          <a:p>
            <a:pPr lvl="1"/>
            <a:r>
              <a:rPr lang="fr-FR">
                <a:latin typeface="Calibri" charset="0"/>
              </a:rPr>
              <a:t> améliorer encore la collaboration avec le médecin traitant </a:t>
            </a:r>
          </a:p>
          <a:p>
            <a:pPr marL="914400" lvl="2" indent="0">
              <a:buFont typeface="Arial" charset="0"/>
              <a:buNone/>
            </a:pPr>
            <a:r>
              <a:rPr lang="fr-FR">
                <a:latin typeface="Calibri" charset="0"/>
              </a:rPr>
              <a:t>(courriers/ partage des données patients)</a:t>
            </a:r>
          </a:p>
          <a:p>
            <a:pPr lvl="1"/>
            <a:endParaRPr lang="fr-FR">
              <a:latin typeface="Calibri" charset="0"/>
            </a:endParaRPr>
          </a:p>
          <a:p>
            <a:pPr lvl="1"/>
            <a:endParaRPr lang="fr-FR">
              <a:latin typeface="Calibri" charset="0"/>
            </a:endParaRPr>
          </a:p>
          <a:p>
            <a:pPr lvl="1"/>
            <a:endParaRPr lang="fr-FR">
              <a:latin typeface="Calibri" charset="0"/>
            </a:endParaRPr>
          </a:p>
          <a:p>
            <a:pPr lvl="1"/>
            <a:endParaRPr lang="fr-FR">
              <a:latin typeface="Calibri" charset="0"/>
            </a:endParaRPr>
          </a:p>
          <a:p>
            <a:pPr lvl="1"/>
            <a:endParaRPr lang="fr-FR">
              <a:latin typeface="Calibri" charset="0"/>
            </a:endParaRPr>
          </a:p>
          <a:p>
            <a:pPr lvl="1"/>
            <a:endParaRPr lang="fr-FR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493839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664</Words>
  <Application>Microsoft Macintosh PowerPoint</Application>
  <PresentationFormat>Présentation à l'écran (4:3)</PresentationFormat>
  <Paragraphs>121</Paragraphs>
  <Slides>8</Slides>
  <Notes>7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Comment mieux évaluer le statut vaccinal  des patients souffrant de RIC  traités par biothérapie, immunosuppresseur ou corticoïdes à dose immunosuppressive pour une meilleure prévention du risque infectieux</vt:lpstr>
      <vt:lpstr>PRESENTATION DU DPC</vt:lpstr>
      <vt:lpstr>PRESENTATION DU DPC</vt:lpstr>
      <vt:lpstr>Synthèse des auto-évaluations</vt:lpstr>
      <vt:lpstr>Synthèse des auto-évaluations </vt:lpstr>
      <vt:lpstr>Synthèse des auto-évaluations</vt:lpstr>
      <vt:lpstr>Synthèse des auto-évaluations (2nd audit) </vt:lpstr>
      <vt:lpstr>Conclusions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Comment mieux évaluer le statut vaccinal  des patients souffrant de RIC  traités par biothérapie, immunosuppresseur ou corticoïdes à dose immunosuppressive pour une meilleure prévention du risque infectieux</dc:title>
  <dc:creator>Blandine GERBAY</dc:creator>
  <cp:lastModifiedBy>Blandine GERBAY</cp:lastModifiedBy>
  <cp:revision>5</cp:revision>
  <dcterms:created xsi:type="dcterms:W3CDTF">2015-09-29T16:39:16Z</dcterms:created>
  <dcterms:modified xsi:type="dcterms:W3CDTF">2015-09-29T16:55:00Z</dcterms:modified>
</cp:coreProperties>
</file>