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257" r:id="rId3"/>
    <p:sldId id="282" r:id="rId4"/>
    <p:sldId id="259" r:id="rId5"/>
    <p:sldId id="274" r:id="rId6"/>
    <p:sldId id="260" r:id="rId7"/>
    <p:sldId id="261" r:id="rId8"/>
    <p:sldId id="262" r:id="rId9"/>
    <p:sldId id="263" r:id="rId10"/>
    <p:sldId id="264" r:id="rId11"/>
    <p:sldId id="265" r:id="rId12"/>
    <p:sldId id="275" r:id="rId13"/>
    <p:sldId id="277" r:id="rId14"/>
    <p:sldId id="278" r:id="rId15"/>
    <p:sldId id="279" r:id="rId16"/>
    <p:sldId id="280" r:id="rId17"/>
    <p:sldId id="281" r:id="rId18"/>
    <p:sldId id="267" r:id="rId19"/>
    <p:sldId id="268" r:id="rId20"/>
    <p:sldId id="269" r:id="rId21"/>
    <p:sldId id="270" r:id="rId22"/>
    <p:sldId id="271" r:id="rId23"/>
    <p:sldId id="272" r:id="rId24"/>
    <p:sldId id="273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68" d="100"/>
          <a:sy n="68" d="100"/>
        </p:scale>
        <p:origin x="-1504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5CC5BC-351E-8F4B-BC9C-C816BB4F08EF}" type="datetimeFigureOut">
              <a:rPr lang="fr-FR" smtClean="0"/>
              <a:t>03/07/15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B47CB1-D4B7-B94D-91A1-ACF4BC52411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327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Notre positionnement par rapport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47CB1-D4B7-B94D-91A1-ACF4BC524115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5172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03/07/15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03/07/15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03/07/15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03/07/15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03/07/15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 avec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03/07/15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03/07/15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03/07/15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03/07/15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03/07/15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03/07/15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03/07/15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t>03/07/15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2.png"/><Relationship Id="rId3" Type="http://schemas.openxmlformats.org/officeDocument/2006/relationships/image" Target="../media/image13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96426" y="989718"/>
            <a:ext cx="7074058" cy="2987431"/>
          </a:xfrm>
        </p:spPr>
        <p:txBody>
          <a:bodyPr/>
          <a:lstStyle/>
          <a:p>
            <a:r>
              <a:rPr lang="fr-FR" dirty="0" smtClean="0"/>
              <a:t>Observatoire des Infiltrations</a:t>
            </a:r>
            <a:br>
              <a:rPr lang="fr-FR" dirty="0" smtClean="0"/>
            </a:br>
            <a:r>
              <a:rPr lang="fr-FR" dirty="0" smtClean="0"/>
              <a:t>2015</a:t>
            </a:r>
            <a:br>
              <a:rPr lang="fr-FR" dirty="0" smtClean="0"/>
            </a:br>
            <a:r>
              <a:rPr lang="fr-FR" dirty="0" smtClean="0"/>
              <a:t>Session 1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72325" y="4942317"/>
            <a:ext cx="6498159" cy="916641"/>
          </a:xfrm>
        </p:spPr>
        <p:txBody>
          <a:bodyPr>
            <a:normAutofit/>
          </a:bodyPr>
          <a:lstStyle/>
          <a:p>
            <a:r>
              <a:rPr lang="fr-FR" sz="2400" dirty="0" smtClean="0"/>
              <a:t>Rendu d’informations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3967317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" y="449385"/>
            <a:ext cx="9144000" cy="5170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/>
              <a:t>PREVENTION DES CONTENTIEUX </a:t>
            </a:r>
          </a:p>
          <a:p>
            <a:pPr algn="ctr"/>
            <a:endParaRPr lang="fr-FR" sz="2400" b="1" dirty="0"/>
          </a:p>
          <a:p>
            <a:pPr algn="ctr"/>
            <a:endParaRPr lang="fr-FR" sz="2400" b="1" dirty="0" smtClean="0"/>
          </a:p>
          <a:p>
            <a:endParaRPr lang="fr-FR" dirty="0"/>
          </a:p>
          <a:p>
            <a:r>
              <a:rPr lang="fr-FR" sz="2400" dirty="0" smtClean="0"/>
              <a:t>Vous informez systématiquement le patient du bénéfice attendu et des risques potentiels de votre geste 86%</a:t>
            </a:r>
          </a:p>
          <a:p>
            <a:endParaRPr lang="fr-FR" sz="2400" dirty="0"/>
          </a:p>
          <a:p>
            <a:r>
              <a:rPr lang="fr-FR" sz="2400" dirty="0" smtClean="0"/>
              <a:t>Vous lui laissez un délai de réflexion 43%</a:t>
            </a:r>
          </a:p>
          <a:p>
            <a:endParaRPr lang="fr-FR" sz="2400" dirty="0"/>
          </a:p>
          <a:p>
            <a:r>
              <a:rPr lang="fr-FR" sz="2400" dirty="0" smtClean="0"/>
              <a:t>Vous informez votre patient de votre disponibilité et l’incitez à prendre contact en cas d’incident 96,4%</a:t>
            </a:r>
          </a:p>
          <a:p>
            <a:endParaRPr lang="fr-FR" sz="2400" dirty="0"/>
          </a:p>
          <a:p>
            <a:r>
              <a:rPr lang="fr-FR" sz="2400" b="1" dirty="0" smtClean="0">
                <a:solidFill>
                  <a:srgbClr val="0000FF"/>
                </a:solidFill>
              </a:rPr>
              <a:t>Le risque de contentieux est manifestement bien présent à l’esprit de chacun.</a:t>
            </a:r>
            <a:endParaRPr lang="fr-FR" sz="2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93715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149404" y="1267061"/>
            <a:ext cx="879616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/>
              <a:t>CONFERENCE</a:t>
            </a:r>
          </a:p>
          <a:p>
            <a:pPr algn="ctr"/>
            <a:r>
              <a:rPr lang="fr-FR" sz="2400" b="1" dirty="0" smtClean="0"/>
              <a:t> « ce qui est scientifiquement prouvé en matière d’infiltration </a:t>
            </a:r>
          </a:p>
          <a:p>
            <a:pPr algn="ctr"/>
            <a:r>
              <a:rPr lang="fr-FR" sz="2400" b="1" dirty="0"/>
              <a:t>e</a:t>
            </a:r>
            <a:r>
              <a:rPr lang="fr-FR" sz="2400" b="1" dirty="0" smtClean="0"/>
              <a:t>t viscosupplémentation »</a:t>
            </a:r>
          </a:p>
          <a:p>
            <a:pPr algn="ctr"/>
            <a:endParaRPr lang="fr-FR" sz="2400" b="1" dirty="0"/>
          </a:p>
          <a:p>
            <a:pPr algn="ctr"/>
            <a:endParaRPr lang="fr-FR" sz="2400" b="1" dirty="0" smtClean="0"/>
          </a:p>
          <a:p>
            <a:pPr algn="ctr"/>
            <a:r>
              <a:rPr lang="fr-FR" sz="2400" b="1" dirty="0" smtClean="0"/>
              <a:t>Comparaison PRES TEST / POST TEST</a:t>
            </a:r>
            <a:endParaRPr lang="fr-FR" sz="2400" b="1" dirty="0"/>
          </a:p>
        </p:txBody>
      </p:sp>
    </p:spTree>
    <p:extLst>
      <p:ext uri="{BB962C8B-B14F-4D97-AF65-F5344CB8AC3E}">
        <p14:creationId xmlns:p14="http://schemas.microsoft.com/office/powerpoint/2010/main" val="39018265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42783" y="466848"/>
            <a:ext cx="89012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/>
              <a:t>La </a:t>
            </a:r>
            <a:r>
              <a:rPr lang="fr-FR" sz="2000" b="1" dirty="0" err="1"/>
              <a:t>viscosupplémentation</a:t>
            </a:r>
            <a:r>
              <a:rPr lang="fr-FR" sz="2000" b="1" dirty="0"/>
              <a:t> améliore la douleur et la fonction entre 5 à 13 </a:t>
            </a:r>
            <a:r>
              <a:rPr lang="fr-FR" sz="2000" b="1" dirty="0" smtClean="0"/>
              <a:t>semaines :</a:t>
            </a:r>
            <a:endParaRPr lang="fr-FR" sz="2000" b="1" dirty="0"/>
          </a:p>
        </p:txBody>
      </p:sp>
      <p:sp>
        <p:nvSpPr>
          <p:cNvPr id="6" name="ZoneTexte 5"/>
          <p:cNvSpPr txBox="1"/>
          <p:nvPr/>
        </p:nvSpPr>
        <p:spPr>
          <a:xfrm>
            <a:off x="1045829" y="1664053"/>
            <a:ext cx="1440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PRE TESTS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5808085" y="1664053"/>
            <a:ext cx="1598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POST TESTS</a:t>
            </a:r>
            <a:endParaRPr lang="fr-FR" dirty="0"/>
          </a:p>
        </p:txBody>
      </p:sp>
      <p:pic>
        <p:nvPicPr>
          <p:cNvPr id="8" name="Image 7" descr="Capture d’écran 2015-06-30 à 23.52.27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783" y="2200945"/>
            <a:ext cx="3804241" cy="2160769"/>
          </a:xfrm>
          <a:prstGeom prst="rect">
            <a:avLst/>
          </a:prstGeom>
        </p:spPr>
      </p:pic>
      <p:pic>
        <p:nvPicPr>
          <p:cNvPr id="3" name="Image 2" descr="Capture d’écran 2015-07-01 à 21.02.1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4995" y="2200945"/>
            <a:ext cx="3886200" cy="200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3046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42783" y="466848"/>
            <a:ext cx="890121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Les </a:t>
            </a:r>
            <a:r>
              <a:rPr lang="fr-FR" sz="2000" b="1" dirty="0"/>
              <a:t>acides </a:t>
            </a:r>
            <a:r>
              <a:rPr lang="fr-FR" sz="2000" b="1" dirty="0" err="1"/>
              <a:t>hyaluroniques</a:t>
            </a:r>
            <a:r>
              <a:rPr lang="fr-FR" sz="2000" b="1" dirty="0"/>
              <a:t> à poids moléculaire élevé ont une efficacité plus prolongée que les acides </a:t>
            </a:r>
            <a:r>
              <a:rPr lang="fr-FR" sz="2000" b="1" dirty="0" err="1"/>
              <a:t>hyaluroniques</a:t>
            </a:r>
            <a:r>
              <a:rPr lang="fr-FR" sz="2000" b="1" dirty="0"/>
              <a:t> à faible poids </a:t>
            </a:r>
            <a:r>
              <a:rPr lang="fr-FR" sz="2000" b="1" dirty="0" smtClean="0"/>
              <a:t>moléculaire :</a:t>
            </a:r>
            <a:endParaRPr lang="fr-FR" sz="2000" b="1" dirty="0"/>
          </a:p>
        </p:txBody>
      </p:sp>
      <p:sp>
        <p:nvSpPr>
          <p:cNvPr id="6" name="ZoneTexte 5"/>
          <p:cNvSpPr txBox="1"/>
          <p:nvPr/>
        </p:nvSpPr>
        <p:spPr>
          <a:xfrm>
            <a:off x="1045829" y="1664053"/>
            <a:ext cx="1440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PRE TESTS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5808085" y="1664053"/>
            <a:ext cx="1598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POST TESTS</a:t>
            </a:r>
            <a:endParaRPr lang="fr-FR" dirty="0"/>
          </a:p>
        </p:txBody>
      </p:sp>
      <p:pic>
        <p:nvPicPr>
          <p:cNvPr id="8" name="Image 7" descr="Capture d’écran 2014-06-10 à 16.08.18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7909" y="2285291"/>
            <a:ext cx="4386092" cy="2009712"/>
          </a:xfrm>
          <a:prstGeom prst="rect">
            <a:avLst/>
          </a:prstGeom>
        </p:spPr>
      </p:pic>
      <p:pic>
        <p:nvPicPr>
          <p:cNvPr id="4" name="Image 3" descr="Capture d’écran 2015-06-30 à 23.55.0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01103"/>
            <a:ext cx="4356100" cy="199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97101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42783" y="466848"/>
            <a:ext cx="89012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En </a:t>
            </a:r>
            <a:r>
              <a:rPr lang="fr-FR" sz="2000" b="1" dirty="0"/>
              <a:t>cas d'infiltration sous échographie l'infiltration de </a:t>
            </a:r>
            <a:r>
              <a:rPr lang="fr-FR" sz="2000" b="1" dirty="0" err="1"/>
              <a:t>corticoides</a:t>
            </a:r>
            <a:r>
              <a:rPr lang="fr-FR" sz="2000" b="1" dirty="0"/>
              <a:t> est plus efficace s'il y a des signes échographiques d'inflammation</a:t>
            </a:r>
            <a:r>
              <a:rPr lang="fr-FR" sz="2000" b="1" dirty="0" smtClean="0"/>
              <a:t>:</a:t>
            </a:r>
            <a:endParaRPr lang="fr-FR" sz="2000" b="1" dirty="0"/>
          </a:p>
        </p:txBody>
      </p:sp>
      <p:sp>
        <p:nvSpPr>
          <p:cNvPr id="6" name="ZoneTexte 5"/>
          <p:cNvSpPr txBox="1"/>
          <p:nvPr/>
        </p:nvSpPr>
        <p:spPr>
          <a:xfrm>
            <a:off x="1045829" y="1664053"/>
            <a:ext cx="1440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PRE TESTS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5808085" y="1664053"/>
            <a:ext cx="1598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POST TESTS</a:t>
            </a:r>
            <a:endParaRPr lang="fr-FR" dirty="0"/>
          </a:p>
        </p:txBody>
      </p:sp>
      <p:pic>
        <p:nvPicPr>
          <p:cNvPr id="3" name="Image 2" descr="Capture d’écran 2015-06-30 à 23.56.2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783" y="2463800"/>
            <a:ext cx="4292600" cy="1930400"/>
          </a:xfrm>
          <a:prstGeom prst="rect">
            <a:avLst/>
          </a:prstGeom>
        </p:spPr>
      </p:pic>
      <p:pic>
        <p:nvPicPr>
          <p:cNvPr id="4" name="Image 3" descr="Capture d’écran 2015-07-03 à 22.46.2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5362" y="2463800"/>
            <a:ext cx="3822700" cy="201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89202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42783" y="466848"/>
            <a:ext cx="89012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/>
              <a:t>L'injection d'acide </a:t>
            </a:r>
            <a:r>
              <a:rPr lang="fr-FR" sz="2000" b="1" dirty="0" err="1"/>
              <a:t>hyaluronique</a:t>
            </a:r>
            <a:r>
              <a:rPr lang="fr-FR" sz="2000" b="1" dirty="0"/>
              <a:t> dans la hanche a une efficacité prouvée à 3 </a:t>
            </a:r>
            <a:r>
              <a:rPr lang="fr-FR" sz="2000" b="1" dirty="0" smtClean="0"/>
              <a:t>mois :</a:t>
            </a:r>
            <a:endParaRPr lang="fr-FR" sz="2000" b="1" dirty="0"/>
          </a:p>
        </p:txBody>
      </p:sp>
      <p:sp>
        <p:nvSpPr>
          <p:cNvPr id="6" name="ZoneTexte 5"/>
          <p:cNvSpPr txBox="1"/>
          <p:nvPr/>
        </p:nvSpPr>
        <p:spPr>
          <a:xfrm>
            <a:off x="1045829" y="1664053"/>
            <a:ext cx="1440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PRE TESTS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5808085" y="1664053"/>
            <a:ext cx="1598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POST TESTS</a:t>
            </a:r>
            <a:endParaRPr lang="fr-FR" dirty="0"/>
          </a:p>
        </p:txBody>
      </p:sp>
      <p:pic>
        <p:nvPicPr>
          <p:cNvPr id="4" name="Image 3" descr="Capture d’écran 2015-06-30 à 23.57.3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783" y="2514600"/>
            <a:ext cx="4267200" cy="2120900"/>
          </a:xfrm>
          <a:prstGeom prst="rect">
            <a:avLst/>
          </a:prstGeom>
        </p:spPr>
      </p:pic>
      <p:pic>
        <p:nvPicPr>
          <p:cNvPr id="3" name="Image 2" descr="Capture d’écran 2015-07-03 à 22.46.4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6839" y="2438400"/>
            <a:ext cx="3746500" cy="196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95913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42783" y="466848"/>
            <a:ext cx="890121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L'infiltration </a:t>
            </a:r>
            <a:r>
              <a:rPr lang="fr-FR" sz="2000" b="1" dirty="0"/>
              <a:t>d'HEXATRIONE est plus efficace que la synoviorthèse isotopique à l'Erbium à l'échéance de 6 mois, dans les arthrites inter phalangiennes de la </a:t>
            </a:r>
            <a:r>
              <a:rPr lang="fr-FR" sz="2000" b="1" dirty="0" smtClean="0"/>
              <a:t>PR :</a:t>
            </a:r>
            <a:endParaRPr lang="fr-FR" sz="2000" b="1" dirty="0"/>
          </a:p>
        </p:txBody>
      </p:sp>
      <p:sp>
        <p:nvSpPr>
          <p:cNvPr id="6" name="ZoneTexte 5"/>
          <p:cNvSpPr txBox="1"/>
          <p:nvPr/>
        </p:nvSpPr>
        <p:spPr>
          <a:xfrm>
            <a:off x="1045829" y="1664053"/>
            <a:ext cx="1440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PRE TESTS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5808085" y="1664053"/>
            <a:ext cx="1598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POST TESTS</a:t>
            </a:r>
            <a:endParaRPr lang="fr-FR" dirty="0"/>
          </a:p>
        </p:txBody>
      </p:sp>
      <p:pic>
        <p:nvPicPr>
          <p:cNvPr id="3" name="Image 2" descr="Capture d’écran 2015-06-30 à 23.58.2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60428"/>
            <a:ext cx="4292600" cy="1955800"/>
          </a:xfrm>
          <a:prstGeom prst="rect">
            <a:avLst/>
          </a:prstGeom>
        </p:spPr>
      </p:pic>
      <p:pic>
        <p:nvPicPr>
          <p:cNvPr id="4" name="Image 3" descr="Capture d’écran 2015-07-03 à 22.47.0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336800"/>
            <a:ext cx="3860800" cy="218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592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42783" y="466848"/>
            <a:ext cx="89012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Dans </a:t>
            </a:r>
            <a:r>
              <a:rPr lang="fr-FR" sz="2000" b="1" dirty="0"/>
              <a:t>le syndrome du canal carpien, 2 infiltrations de </a:t>
            </a:r>
            <a:r>
              <a:rPr lang="fr-FR" sz="2000" b="1" dirty="0" err="1"/>
              <a:t>corticoides</a:t>
            </a:r>
            <a:r>
              <a:rPr lang="fr-FR" sz="2000" b="1" dirty="0"/>
              <a:t> donnent à l'</a:t>
            </a:r>
            <a:r>
              <a:rPr lang="fr-FR" sz="2000" b="1" dirty="0" err="1"/>
              <a:t>échéange</a:t>
            </a:r>
            <a:r>
              <a:rPr lang="fr-FR" sz="2000" b="1" dirty="0"/>
              <a:t> de 2 ans d'aussi bons résultats que la chirurgie.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1045829" y="1664053"/>
            <a:ext cx="1440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PRE TESTS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5808085" y="1664053"/>
            <a:ext cx="1598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POST TESTS</a:t>
            </a:r>
            <a:endParaRPr lang="fr-FR" dirty="0"/>
          </a:p>
        </p:txBody>
      </p:sp>
      <p:pic>
        <p:nvPicPr>
          <p:cNvPr id="3" name="Image 2" descr="Capture d’écran 2015-06-30 à 23.59.0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783" y="2501900"/>
            <a:ext cx="4292600" cy="2044700"/>
          </a:xfrm>
          <a:prstGeom prst="rect">
            <a:avLst/>
          </a:prstGeom>
        </p:spPr>
      </p:pic>
      <p:pic>
        <p:nvPicPr>
          <p:cNvPr id="4" name="Image 3" descr="Capture d’écran 2015-07-03 à 22.49.00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5260" y="2641600"/>
            <a:ext cx="38862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58641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47021" y="1997839"/>
            <a:ext cx="7171398" cy="2862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/>
              <a:t>Pour prendre une décision d’infiltration, sous antiagrégant, on peut s’aider des tests d’agrégations plaquettaires suivants </a:t>
            </a:r>
            <a:r>
              <a:rPr lang="fr-FR" b="1" dirty="0" smtClean="0"/>
              <a:t>:</a:t>
            </a:r>
          </a:p>
          <a:p>
            <a:endParaRPr lang="fr-FR" b="1" dirty="0" smtClean="0"/>
          </a:p>
          <a:p>
            <a:pPr marL="342900" indent="-342900">
              <a:buAutoNum type="arabicPeriod"/>
            </a:pPr>
            <a:r>
              <a:rPr lang="fr-FR" dirty="0" smtClean="0"/>
              <a:t>Temps </a:t>
            </a:r>
            <a:r>
              <a:rPr lang="fr-FR" dirty="0"/>
              <a:t>de </a:t>
            </a:r>
            <a:r>
              <a:rPr lang="fr-FR" dirty="0" smtClean="0"/>
              <a:t>saignement</a:t>
            </a:r>
          </a:p>
          <a:p>
            <a:pPr marL="342900" indent="-342900">
              <a:buAutoNum type="arabicPeriod"/>
            </a:pPr>
            <a:r>
              <a:rPr lang="fr-FR" dirty="0" smtClean="0"/>
              <a:t>PFA – 100</a:t>
            </a:r>
          </a:p>
          <a:p>
            <a:pPr marL="342900" indent="-342900">
              <a:buAutoNum type="arabicPeriod"/>
            </a:pPr>
            <a:r>
              <a:rPr lang="fr-FR" dirty="0" smtClean="0"/>
              <a:t>Les deux tests associés</a:t>
            </a:r>
          </a:p>
          <a:p>
            <a:pPr marL="342900" indent="-342900">
              <a:buAutoNum type="arabicPeriod"/>
            </a:pPr>
            <a:r>
              <a:rPr lang="fr-FR" dirty="0" smtClean="0"/>
              <a:t>Aucun des deux</a:t>
            </a:r>
          </a:p>
          <a:p>
            <a:pPr marL="342900" indent="-342900">
              <a:buAutoNum type="arabicPeriod"/>
            </a:pPr>
            <a:endParaRPr lang="fr-FR" dirty="0" smtClean="0"/>
          </a:p>
          <a:p>
            <a:r>
              <a:rPr lang="fr-FR" b="1" dirty="0" smtClean="0">
                <a:solidFill>
                  <a:srgbClr val="0000FF"/>
                </a:solidFill>
              </a:rPr>
              <a:t>(</a:t>
            </a:r>
            <a:r>
              <a:rPr lang="fr-FR" b="1" dirty="0">
                <a:solidFill>
                  <a:srgbClr val="0000FF"/>
                </a:solidFill>
              </a:rPr>
              <a:t>réponse 4)</a:t>
            </a:r>
          </a:p>
          <a:p>
            <a:r>
              <a:rPr lang="fr-F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3200870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85563" y="1997839"/>
            <a:ext cx="7656962" cy="2862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/>
              <a:t>Chez un patient ayant un </a:t>
            </a:r>
            <a:r>
              <a:rPr lang="fr-FR" b="1" dirty="0" err="1"/>
              <a:t>stent</a:t>
            </a:r>
            <a:r>
              <a:rPr lang="fr-FR" b="1" dirty="0"/>
              <a:t> actif depuis 7 mois et traité par aspirine et </a:t>
            </a:r>
            <a:r>
              <a:rPr lang="fr-FR" b="1" dirty="0" err="1"/>
              <a:t>clopidrogel</a:t>
            </a:r>
            <a:r>
              <a:rPr lang="fr-FR" b="1" dirty="0"/>
              <a:t>, on peut faire une infiltration épidurale </a:t>
            </a:r>
            <a:r>
              <a:rPr lang="fr-FR" b="1" dirty="0" smtClean="0"/>
              <a:t>:</a:t>
            </a:r>
          </a:p>
          <a:p>
            <a:endParaRPr lang="fr-FR" b="1" dirty="0" smtClean="0"/>
          </a:p>
          <a:p>
            <a:pPr marL="342900" indent="-342900">
              <a:buAutoNum type="arabicPeriod"/>
            </a:pPr>
            <a:r>
              <a:rPr lang="fr-FR" dirty="0" smtClean="0"/>
              <a:t>Sous aspirine seule</a:t>
            </a:r>
          </a:p>
          <a:p>
            <a:pPr marL="342900" indent="-342900">
              <a:buAutoNum type="arabicPeriod"/>
            </a:pPr>
            <a:r>
              <a:rPr lang="fr-FR" dirty="0" smtClean="0"/>
              <a:t>Sous </a:t>
            </a:r>
            <a:r>
              <a:rPr lang="fr-FR" dirty="0" err="1" smtClean="0"/>
              <a:t>clopidrogel</a:t>
            </a:r>
            <a:r>
              <a:rPr lang="fr-FR" dirty="0" smtClean="0"/>
              <a:t> seul</a:t>
            </a:r>
          </a:p>
          <a:p>
            <a:pPr marL="342900" indent="-342900">
              <a:buAutoNum type="arabicPeriod"/>
            </a:pPr>
            <a:r>
              <a:rPr lang="fr-FR" dirty="0" smtClean="0"/>
              <a:t>Sous une association d’antiagrégant</a:t>
            </a:r>
          </a:p>
          <a:p>
            <a:pPr marL="342900" indent="-342900">
              <a:buAutoNum type="arabicPeriod"/>
            </a:pPr>
            <a:r>
              <a:rPr lang="fr-FR" dirty="0" smtClean="0"/>
              <a:t>Après arrêt de tous les antiagrégants et avec l’accord du cardiologue</a:t>
            </a:r>
            <a:endParaRPr lang="fr-FR" dirty="0"/>
          </a:p>
          <a:p>
            <a:pPr lvl="0"/>
            <a:endParaRPr lang="fr-FR" dirty="0"/>
          </a:p>
          <a:p>
            <a:r>
              <a:rPr lang="fr-FR" b="1" dirty="0" smtClean="0">
                <a:solidFill>
                  <a:srgbClr val="0000FF"/>
                </a:solidFill>
              </a:rPr>
              <a:t>(</a:t>
            </a:r>
            <a:r>
              <a:rPr lang="fr-FR" b="1" dirty="0">
                <a:solidFill>
                  <a:srgbClr val="0000FF"/>
                </a:solidFill>
              </a:rPr>
              <a:t>réponse1)</a:t>
            </a:r>
          </a:p>
        </p:txBody>
      </p:sp>
    </p:spTree>
    <p:extLst>
      <p:ext uri="{BB962C8B-B14F-4D97-AF65-F5344CB8AC3E}">
        <p14:creationId xmlns:p14="http://schemas.microsoft.com/office/powerpoint/2010/main" val="1428030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840398" y="1755349"/>
            <a:ext cx="4671321" cy="2923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/>
              <a:t>PARTICIPATION:</a:t>
            </a:r>
          </a:p>
          <a:p>
            <a:endParaRPr lang="fr-FR" sz="2400" dirty="0"/>
          </a:p>
          <a:p>
            <a:endParaRPr lang="fr-FR" sz="2400" dirty="0" smtClean="0"/>
          </a:p>
          <a:p>
            <a:r>
              <a:rPr lang="fr-FR" sz="2400" dirty="0" smtClean="0"/>
              <a:t> Rhumatologues Libéraux 86%</a:t>
            </a:r>
          </a:p>
          <a:p>
            <a:endParaRPr lang="fr-FR" sz="2400" dirty="0"/>
          </a:p>
          <a:p>
            <a:r>
              <a:rPr lang="fr-FR" sz="2400" dirty="0" smtClean="0"/>
              <a:t> Praticiens hospitaliers 14%</a:t>
            </a:r>
          </a:p>
          <a:p>
            <a:endParaRPr lang="fr-FR" dirty="0"/>
          </a:p>
          <a:p>
            <a:r>
              <a:rPr lang="fr-FR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847320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85563" y="2274838"/>
            <a:ext cx="767563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/>
              <a:t>On peut faire une infiltration du genou </a:t>
            </a:r>
            <a:r>
              <a:rPr lang="fr-FR" b="1" dirty="0" smtClean="0"/>
              <a:t>:</a:t>
            </a:r>
          </a:p>
          <a:p>
            <a:endParaRPr lang="fr-FR" b="1" dirty="0" smtClean="0"/>
          </a:p>
          <a:p>
            <a:pPr marL="342900" indent="-342900">
              <a:buAutoNum type="arabicPeriod"/>
            </a:pPr>
            <a:r>
              <a:rPr lang="fr-FR" dirty="0" smtClean="0"/>
              <a:t>Sous aspirine seule</a:t>
            </a:r>
          </a:p>
          <a:p>
            <a:pPr marL="342900" indent="-342900">
              <a:buAutoNum type="arabicPeriod"/>
            </a:pPr>
            <a:r>
              <a:rPr lang="fr-FR" dirty="0" smtClean="0"/>
              <a:t>Sous </a:t>
            </a:r>
            <a:r>
              <a:rPr lang="fr-FR" dirty="0" err="1"/>
              <a:t>c</a:t>
            </a:r>
            <a:r>
              <a:rPr lang="fr-FR" dirty="0" err="1" smtClean="0"/>
              <a:t>lopidrogel</a:t>
            </a:r>
            <a:r>
              <a:rPr lang="fr-FR" dirty="0" smtClean="0"/>
              <a:t> seul (ou </a:t>
            </a:r>
            <a:r>
              <a:rPr lang="fr-FR" dirty="0" err="1" smtClean="0"/>
              <a:t>Prasugrel</a:t>
            </a:r>
            <a:r>
              <a:rPr lang="fr-FR" dirty="0" smtClean="0"/>
              <a:t> ou </a:t>
            </a:r>
            <a:r>
              <a:rPr lang="fr-FR" dirty="0" err="1" smtClean="0"/>
              <a:t>Ticagrelor</a:t>
            </a:r>
            <a:r>
              <a:rPr lang="fr-FR" dirty="0" smtClean="0"/>
              <a:t>)</a:t>
            </a:r>
          </a:p>
          <a:p>
            <a:pPr marL="342900" indent="-342900">
              <a:buAutoNum type="arabicPeriod"/>
            </a:pPr>
            <a:r>
              <a:rPr lang="fr-FR" dirty="0" smtClean="0"/>
              <a:t>Sous une association d’antiagrégants</a:t>
            </a:r>
          </a:p>
          <a:p>
            <a:pPr marL="342900" indent="-342900">
              <a:buAutoNum type="arabicPeriod"/>
            </a:pPr>
            <a:r>
              <a:rPr lang="fr-FR" dirty="0" smtClean="0"/>
              <a:t>Après arrêt de tous les antiagrégants et avec l’accord du cardiologue</a:t>
            </a:r>
            <a:endParaRPr lang="fr-FR" dirty="0"/>
          </a:p>
          <a:p>
            <a:pPr lvl="0"/>
            <a:endParaRPr lang="fr-FR" dirty="0"/>
          </a:p>
          <a:p>
            <a:r>
              <a:rPr lang="fr-FR" b="1" dirty="0" smtClean="0">
                <a:solidFill>
                  <a:srgbClr val="0000FF"/>
                </a:solidFill>
              </a:rPr>
              <a:t>(réponses </a:t>
            </a:r>
            <a:r>
              <a:rPr lang="fr-FR" b="1" dirty="0">
                <a:solidFill>
                  <a:srgbClr val="0000FF"/>
                </a:solidFill>
              </a:rPr>
              <a:t>1, 2 et 3) </a:t>
            </a:r>
          </a:p>
        </p:txBody>
      </p:sp>
    </p:spTree>
    <p:extLst>
      <p:ext uri="{BB962C8B-B14F-4D97-AF65-F5344CB8AC3E}">
        <p14:creationId xmlns:p14="http://schemas.microsoft.com/office/powerpoint/2010/main" val="9237199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97617" y="2274838"/>
            <a:ext cx="7843717" cy="2862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/>
              <a:t>On peut faire une infiltration canalaire profonde (Alcock par exemple</a:t>
            </a:r>
            <a:r>
              <a:rPr lang="fr-FR" b="1" dirty="0" smtClean="0"/>
              <a:t>)</a:t>
            </a:r>
          </a:p>
          <a:p>
            <a:endParaRPr lang="fr-FR" b="1" dirty="0" smtClean="0"/>
          </a:p>
          <a:p>
            <a:pPr marL="342900" indent="-342900">
              <a:buAutoNum type="arabicPeriod"/>
            </a:pPr>
            <a:r>
              <a:rPr lang="fr-FR" dirty="0" smtClean="0"/>
              <a:t>Sous aspirine seule</a:t>
            </a:r>
          </a:p>
          <a:p>
            <a:pPr marL="342900" indent="-342900">
              <a:buAutoNum type="arabicPeriod"/>
            </a:pPr>
            <a:r>
              <a:rPr lang="fr-FR" dirty="0" smtClean="0"/>
              <a:t>Sous </a:t>
            </a:r>
            <a:r>
              <a:rPr lang="fr-FR" dirty="0" err="1" smtClean="0"/>
              <a:t>clopidrogel</a:t>
            </a:r>
            <a:r>
              <a:rPr lang="fr-FR" dirty="0" smtClean="0"/>
              <a:t> seul</a:t>
            </a:r>
          </a:p>
          <a:p>
            <a:pPr marL="342900" indent="-342900">
              <a:buAutoNum type="arabicPeriod"/>
            </a:pPr>
            <a:r>
              <a:rPr lang="fr-FR" dirty="0" smtClean="0"/>
              <a:t>Sous une association d’antiagrégants</a:t>
            </a:r>
          </a:p>
          <a:p>
            <a:pPr marL="342900" indent="-342900">
              <a:buAutoNum type="arabicPeriod"/>
            </a:pPr>
            <a:r>
              <a:rPr lang="fr-FR" dirty="0" smtClean="0"/>
              <a:t>Après arrêt de tous les antiagrégants et avec l’accord du cardiologue</a:t>
            </a:r>
            <a:endParaRPr lang="fr-FR" dirty="0"/>
          </a:p>
          <a:p>
            <a:pPr lvl="0"/>
            <a:endParaRPr lang="fr-FR" b="1" dirty="0">
              <a:solidFill>
                <a:srgbClr val="0000FF"/>
              </a:solidFill>
            </a:endParaRPr>
          </a:p>
          <a:p>
            <a:r>
              <a:rPr lang="fr-FR" b="1" dirty="0" smtClean="0">
                <a:solidFill>
                  <a:srgbClr val="0000FF"/>
                </a:solidFill>
              </a:rPr>
              <a:t>(</a:t>
            </a:r>
            <a:r>
              <a:rPr lang="fr-FR" b="1" dirty="0">
                <a:solidFill>
                  <a:srgbClr val="0000FF"/>
                </a:solidFill>
              </a:rPr>
              <a:t>réponse 4)</a:t>
            </a:r>
          </a:p>
        </p:txBody>
      </p:sp>
    </p:spTree>
    <p:extLst>
      <p:ext uri="{BB962C8B-B14F-4D97-AF65-F5344CB8AC3E}">
        <p14:creationId xmlns:p14="http://schemas.microsoft.com/office/powerpoint/2010/main" val="7273414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6888" y="2274838"/>
            <a:ext cx="803047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/>
              <a:t>Chez un patient pour lequel un geste prévu nécessite l’arrêt du </a:t>
            </a:r>
            <a:r>
              <a:rPr lang="fr-FR" b="1" dirty="0" err="1"/>
              <a:t>Clopidrogel</a:t>
            </a:r>
            <a:r>
              <a:rPr lang="fr-FR" b="1" dirty="0"/>
              <a:t>, il faut l’arrêter </a:t>
            </a:r>
            <a:r>
              <a:rPr lang="fr-FR" b="1" dirty="0" smtClean="0"/>
              <a:t>:</a:t>
            </a:r>
          </a:p>
          <a:p>
            <a:endParaRPr lang="fr-FR" b="1" dirty="0" smtClean="0"/>
          </a:p>
          <a:p>
            <a:pPr marL="342900" indent="-342900">
              <a:buAutoNum type="arabicPeriod"/>
            </a:pPr>
            <a:r>
              <a:rPr lang="fr-FR" dirty="0" smtClean="0"/>
              <a:t>La veille de l’infiltration</a:t>
            </a:r>
          </a:p>
          <a:p>
            <a:pPr marL="342900" indent="-342900">
              <a:buAutoNum type="arabicPeriod"/>
            </a:pPr>
            <a:r>
              <a:rPr lang="fr-FR" dirty="0" smtClean="0"/>
              <a:t>3 jours avant l’infiltration</a:t>
            </a:r>
          </a:p>
          <a:p>
            <a:pPr marL="342900" indent="-342900">
              <a:buAutoNum type="arabicPeriod"/>
            </a:pPr>
            <a:r>
              <a:rPr lang="fr-FR" dirty="0" smtClean="0"/>
              <a:t>5 jours avant l’infiltration</a:t>
            </a:r>
          </a:p>
          <a:p>
            <a:pPr marL="342900" indent="-342900">
              <a:buAutoNum type="arabicPeriod"/>
            </a:pPr>
            <a:r>
              <a:rPr lang="fr-FR" dirty="0" smtClean="0"/>
              <a:t>Relayer par l’aspirine</a:t>
            </a:r>
            <a:endParaRPr lang="fr-FR" dirty="0"/>
          </a:p>
          <a:p>
            <a:pPr lvl="0"/>
            <a:endParaRPr lang="fr-FR" dirty="0"/>
          </a:p>
          <a:p>
            <a:r>
              <a:rPr lang="fr-FR" b="1" dirty="0" smtClean="0">
                <a:solidFill>
                  <a:srgbClr val="0000FF"/>
                </a:solidFill>
              </a:rPr>
              <a:t>(réponses </a:t>
            </a:r>
            <a:r>
              <a:rPr lang="fr-FR" b="1" dirty="0">
                <a:solidFill>
                  <a:srgbClr val="0000FF"/>
                </a:solidFill>
              </a:rPr>
              <a:t>3 et 4)</a:t>
            </a:r>
          </a:p>
        </p:txBody>
      </p:sp>
    </p:spTree>
    <p:extLst>
      <p:ext uri="{BB962C8B-B14F-4D97-AF65-F5344CB8AC3E}">
        <p14:creationId xmlns:p14="http://schemas.microsoft.com/office/powerpoint/2010/main" val="36487346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78941" y="1997839"/>
            <a:ext cx="763828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/>
              <a:t>Le traitement antiagrégant doit être repris </a:t>
            </a:r>
            <a:r>
              <a:rPr lang="fr-FR" b="1" dirty="0" smtClean="0"/>
              <a:t>:</a:t>
            </a:r>
          </a:p>
          <a:p>
            <a:endParaRPr lang="fr-FR" b="1" dirty="0" smtClean="0"/>
          </a:p>
          <a:p>
            <a:pPr marL="342900" indent="-342900">
              <a:buAutoNum type="arabicPeriod"/>
            </a:pPr>
            <a:r>
              <a:rPr lang="fr-FR" dirty="0" smtClean="0"/>
              <a:t>Le plus tôt possible le jour même après l’infiltration</a:t>
            </a:r>
          </a:p>
          <a:p>
            <a:pPr marL="342900" indent="-342900">
              <a:buAutoNum type="arabicPeriod"/>
            </a:pPr>
            <a:r>
              <a:rPr lang="fr-FR" dirty="0" smtClean="0"/>
              <a:t>Le lendemain de l’infiltration quelque soit l’antiagrégant</a:t>
            </a:r>
          </a:p>
          <a:p>
            <a:pPr marL="342900" indent="-342900">
              <a:buAutoNum type="arabicPeriod"/>
            </a:pPr>
            <a:r>
              <a:rPr lang="fr-FR" dirty="0" smtClean="0"/>
              <a:t>Le lendemain de l’infiltration pour l’aspirine et 3 jours après pour les autres antiagrégants</a:t>
            </a:r>
            <a:endParaRPr lang="fr-FR" dirty="0"/>
          </a:p>
          <a:p>
            <a:pPr lvl="0"/>
            <a:endParaRPr lang="fr-FR" dirty="0"/>
          </a:p>
          <a:p>
            <a:r>
              <a:rPr lang="fr-FR" b="1" dirty="0" smtClean="0">
                <a:solidFill>
                  <a:srgbClr val="0000FF"/>
                </a:solidFill>
              </a:rPr>
              <a:t>(réponse 2</a:t>
            </a:r>
            <a:r>
              <a:rPr lang="fr-FR" b="1" dirty="0">
                <a:solidFill>
                  <a:srgbClr val="0000FF"/>
                </a:solidFill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16314028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80134" y="879231"/>
            <a:ext cx="872146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MERCI DE VOTRE PARTICIPATION ET N’OUBLIEZ PAS DE DECLARER </a:t>
            </a:r>
          </a:p>
          <a:p>
            <a:endParaRPr lang="fr-FR" b="1" dirty="0"/>
          </a:p>
          <a:p>
            <a:r>
              <a:rPr lang="fr-FR" b="1" dirty="0" smtClean="0"/>
              <a:t>SUR LE SITE DE RHUMATO DPC TOUT ACCIDENT QUI SURVIENDRAIT </a:t>
            </a:r>
          </a:p>
          <a:p>
            <a:endParaRPr lang="fr-FR" b="1" dirty="0"/>
          </a:p>
          <a:p>
            <a:r>
              <a:rPr lang="fr-FR" b="1" dirty="0" smtClean="0"/>
              <a:t>DANS LES DEUX ANS APRES VOTRE INCLUSION DANS L’OBSERVATOIRE</a:t>
            </a:r>
          </a:p>
          <a:p>
            <a:endParaRPr lang="fr-FR" b="1" dirty="0"/>
          </a:p>
          <a:p>
            <a:r>
              <a:rPr lang="fr-FR" sz="2400" b="1" dirty="0" smtClean="0">
                <a:solidFill>
                  <a:srgbClr val="0000FF"/>
                </a:solidFill>
              </a:rPr>
              <a:t>Ce programme se trouve dans  votre compte sur </a:t>
            </a:r>
            <a:r>
              <a:rPr lang="fr-FR" sz="2400" b="1" dirty="0" err="1" smtClean="0">
                <a:solidFill>
                  <a:srgbClr val="0000FF"/>
                </a:solidFill>
              </a:rPr>
              <a:t>rhumatodpc.fr</a:t>
            </a:r>
            <a:r>
              <a:rPr lang="fr-FR" sz="2400" b="1" dirty="0" smtClean="0">
                <a:solidFill>
                  <a:srgbClr val="0000FF"/>
                </a:solidFill>
              </a:rPr>
              <a:t>, à la rubrique « Historique de mon compte » Il est </a:t>
            </a:r>
            <a:r>
              <a:rPr lang="fr-FR" sz="2400" b="1" dirty="0" err="1" smtClean="0">
                <a:solidFill>
                  <a:srgbClr val="0000FF"/>
                </a:solidFill>
              </a:rPr>
              <a:t>anonymisé</a:t>
            </a:r>
            <a:r>
              <a:rPr lang="fr-FR" sz="2400" b="1" dirty="0" smtClean="0">
                <a:solidFill>
                  <a:srgbClr val="0000FF"/>
                </a:solidFill>
              </a:rPr>
              <a:t>.</a:t>
            </a:r>
          </a:p>
          <a:p>
            <a:endParaRPr lang="fr-FR" b="1" dirty="0" smtClean="0"/>
          </a:p>
        </p:txBody>
      </p:sp>
    </p:spTree>
    <p:extLst>
      <p:ext uri="{BB962C8B-B14F-4D97-AF65-F5344CB8AC3E}">
        <p14:creationId xmlns:p14="http://schemas.microsoft.com/office/powerpoint/2010/main" val="2050172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130728" y="2344110"/>
            <a:ext cx="891298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/>
              <a:t>Quelle est la pratique habituelle de la profession en matière</a:t>
            </a:r>
          </a:p>
          <a:p>
            <a:pPr algn="ctr"/>
            <a:r>
              <a:rPr lang="fr-FR" sz="2400" b="1" dirty="0" smtClean="0"/>
              <a:t> d’hygiène et d’asepsie ?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403544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690439" y="2610718"/>
            <a:ext cx="77695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/>
              <a:t>Quel est notre </a:t>
            </a:r>
            <a:r>
              <a:rPr lang="fr-FR" sz="2400" b="1" dirty="0"/>
              <a:t>positionnement par </a:t>
            </a:r>
            <a:r>
              <a:rPr lang="fr-FR" sz="2400" b="1" dirty="0" smtClean="0"/>
              <a:t>rapport aux recommandations scientifiquement validées ?  </a:t>
            </a:r>
            <a:endParaRPr lang="fr-FR" sz="2400" b="1" dirty="0"/>
          </a:p>
        </p:txBody>
      </p:sp>
    </p:spTree>
    <p:extLst>
      <p:ext uri="{BB962C8B-B14F-4D97-AF65-F5344CB8AC3E}">
        <p14:creationId xmlns:p14="http://schemas.microsoft.com/office/powerpoint/2010/main" val="39543154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0"/>
            <a:ext cx="9144000" cy="7017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EBM : Rappel des grades des Recommandations  </a:t>
            </a:r>
          </a:p>
          <a:p>
            <a:pPr algn="ctr"/>
            <a:endParaRPr lang="fr-FR" b="1" dirty="0"/>
          </a:p>
          <a:p>
            <a:pPr algn="ctr"/>
            <a:endParaRPr lang="fr-FR" b="1" dirty="0" smtClean="0"/>
          </a:p>
          <a:p>
            <a:r>
              <a:rPr lang="fr-FR" dirty="0"/>
              <a:t>Les recommandations sont </a:t>
            </a:r>
            <a:r>
              <a:rPr lang="fr-FR" dirty="0" err="1"/>
              <a:t>classées</a:t>
            </a:r>
            <a:r>
              <a:rPr lang="fr-FR" dirty="0"/>
              <a:t> en grade A, B ou C selon les </a:t>
            </a:r>
            <a:r>
              <a:rPr lang="fr-FR" dirty="0" err="1"/>
              <a:t>modalités</a:t>
            </a:r>
            <a:r>
              <a:rPr lang="fr-FR" dirty="0"/>
              <a:t> suivantes : </a:t>
            </a:r>
            <a:endParaRPr lang="fr-FR" dirty="0" smtClean="0"/>
          </a:p>
          <a:p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 smtClean="0"/>
              <a:t>une </a:t>
            </a:r>
            <a:r>
              <a:rPr lang="fr-FR" dirty="0"/>
              <a:t>recommandation de grade A est </a:t>
            </a:r>
            <a:r>
              <a:rPr lang="fr-FR" dirty="0" err="1"/>
              <a:t>fondée</a:t>
            </a:r>
            <a:r>
              <a:rPr lang="fr-FR" dirty="0"/>
              <a:t> sur une preuve scientifique </a:t>
            </a:r>
            <a:r>
              <a:rPr lang="fr-FR" dirty="0" err="1"/>
              <a:t>établie</a:t>
            </a:r>
            <a:r>
              <a:rPr lang="fr-FR" dirty="0"/>
              <a:t> par des </a:t>
            </a:r>
            <a:r>
              <a:rPr lang="fr-FR" dirty="0" err="1"/>
              <a:t>études</a:t>
            </a:r>
            <a:r>
              <a:rPr lang="fr-FR" dirty="0"/>
              <a:t> de fort niveau de preuve, par exemple essais comparatifs </a:t>
            </a:r>
            <a:r>
              <a:rPr lang="fr-FR" dirty="0" err="1"/>
              <a:t>randomisés</a:t>
            </a:r>
            <a:r>
              <a:rPr lang="fr-FR" dirty="0"/>
              <a:t> de forte puissance et sans biais majeur, </a:t>
            </a:r>
            <a:r>
              <a:rPr lang="fr-FR" dirty="0" err="1"/>
              <a:t>méta-analyse</a:t>
            </a:r>
            <a:r>
              <a:rPr lang="fr-FR" dirty="0"/>
              <a:t> d’essais </a:t>
            </a:r>
            <a:r>
              <a:rPr lang="fr-FR" dirty="0" err="1"/>
              <a:t>contrôlés</a:t>
            </a:r>
            <a:r>
              <a:rPr lang="fr-FR" dirty="0"/>
              <a:t> </a:t>
            </a:r>
            <a:r>
              <a:rPr lang="fr-FR" dirty="0" err="1"/>
              <a:t>randomisés</a:t>
            </a:r>
            <a:r>
              <a:rPr lang="fr-FR" dirty="0"/>
              <a:t>, analyse de </a:t>
            </a:r>
            <a:r>
              <a:rPr lang="fr-FR" dirty="0" err="1"/>
              <a:t>décision</a:t>
            </a:r>
            <a:r>
              <a:rPr lang="fr-FR" dirty="0"/>
              <a:t> </a:t>
            </a:r>
            <a:r>
              <a:rPr lang="fr-FR" dirty="0" err="1"/>
              <a:t>basée</a:t>
            </a:r>
            <a:r>
              <a:rPr lang="fr-FR" dirty="0"/>
              <a:t> sur des </a:t>
            </a:r>
            <a:r>
              <a:rPr lang="fr-FR" dirty="0" err="1"/>
              <a:t>études</a:t>
            </a:r>
            <a:r>
              <a:rPr lang="fr-FR" dirty="0"/>
              <a:t> bien </a:t>
            </a:r>
            <a:r>
              <a:rPr lang="fr-FR" dirty="0" err="1"/>
              <a:t>menées</a:t>
            </a:r>
            <a:r>
              <a:rPr lang="fr-FR" dirty="0"/>
              <a:t> </a:t>
            </a:r>
            <a:endParaRPr lang="fr-FR" dirty="0" smtClean="0"/>
          </a:p>
          <a:p>
            <a:r>
              <a:rPr lang="fr-FR" dirty="0" smtClean="0"/>
              <a:t> </a:t>
            </a:r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 smtClean="0"/>
              <a:t>une </a:t>
            </a:r>
            <a:r>
              <a:rPr lang="fr-FR" dirty="0"/>
              <a:t>recommandation de grade B est </a:t>
            </a:r>
            <a:r>
              <a:rPr lang="fr-FR" dirty="0" err="1"/>
              <a:t>fondée</a:t>
            </a:r>
            <a:r>
              <a:rPr lang="fr-FR" dirty="0"/>
              <a:t> sur une </a:t>
            </a:r>
            <a:r>
              <a:rPr lang="fr-FR" dirty="0" err="1"/>
              <a:t>présomption</a:t>
            </a:r>
            <a:r>
              <a:rPr lang="fr-FR" dirty="0"/>
              <a:t> scientifique fournie par des </a:t>
            </a:r>
            <a:r>
              <a:rPr lang="fr-FR" dirty="0" err="1"/>
              <a:t>études</a:t>
            </a:r>
            <a:r>
              <a:rPr lang="fr-FR" dirty="0"/>
              <a:t> de niveau </a:t>
            </a:r>
            <a:r>
              <a:rPr lang="fr-FR" dirty="0" err="1"/>
              <a:t>intermédiaire</a:t>
            </a:r>
            <a:r>
              <a:rPr lang="fr-FR" dirty="0"/>
              <a:t> de preuve : par exemple, essais comparatifs </a:t>
            </a:r>
            <a:r>
              <a:rPr lang="fr-FR" dirty="0" err="1"/>
              <a:t>randomisés</a:t>
            </a:r>
            <a:r>
              <a:rPr lang="fr-FR" dirty="0"/>
              <a:t> de faible puissance, </a:t>
            </a:r>
            <a:r>
              <a:rPr lang="fr-FR" dirty="0" err="1"/>
              <a:t>études</a:t>
            </a:r>
            <a:r>
              <a:rPr lang="fr-FR" dirty="0"/>
              <a:t> comparatives non </a:t>
            </a:r>
            <a:r>
              <a:rPr lang="fr-FR" dirty="0" err="1"/>
              <a:t>randomisées</a:t>
            </a:r>
            <a:r>
              <a:rPr lang="fr-FR" dirty="0"/>
              <a:t> bien </a:t>
            </a:r>
            <a:r>
              <a:rPr lang="fr-FR" dirty="0" err="1"/>
              <a:t>menées</a:t>
            </a:r>
            <a:r>
              <a:rPr lang="fr-FR" dirty="0"/>
              <a:t>, </a:t>
            </a:r>
            <a:r>
              <a:rPr lang="fr-FR" dirty="0" err="1"/>
              <a:t>études</a:t>
            </a:r>
            <a:r>
              <a:rPr lang="fr-FR" dirty="0"/>
              <a:t> de cohorte </a:t>
            </a:r>
            <a:endParaRPr lang="fr-FR" dirty="0" smtClean="0"/>
          </a:p>
          <a:p>
            <a:r>
              <a:rPr lang="fr-FR" dirty="0" smtClean="0"/>
              <a:t> </a:t>
            </a:r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 smtClean="0"/>
              <a:t>une </a:t>
            </a:r>
            <a:r>
              <a:rPr lang="fr-FR" dirty="0"/>
              <a:t>recommandation de grade C est </a:t>
            </a:r>
            <a:r>
              <a:rPr lang="fr-FR" dirty="0" err="1"/>
              <a:t>fondée</a:t>
            </a:r>
            <a:r>
              <a:rPr lang="fr-FR" dirty="0"/>
              <a:t> sur des </a:t>
            </a:r>
            <a:r>
              <a:rPr lang="fr-FR" dirty="0" err="1"/>
              <a:t>études</a:t>
            </a:r>
            <a:r>
              <a:rPr lang="fr-FR" dirty="0"/>
              <a:t> de moindre niveau de preuve par exemple, </a:t>
            </a:r>
            <a:r>
              <a:rPr lang="fr-FR" dirty="0" err="1"/>
              <a:t>études</a:t>
            </a:r>
            <a:r>
              <a:rPr lang="fr-FR" dirty="0"/>
              <a:t> </a:t>
            </a:r>
            <a:r>
              <a:rPr lang="fr-FR" dirty="0" err="1"/>
              <a:t>cas-témoin</a:t>
            </a:r>
            <a:r>
              <a:rPr lang="fr-FR" dirty="0"/>
              <a:t>, </a:t>
            </a:r>
            <a:r>
              <a:rPr lang="fr-FR" dirty="0" err="1"/>
              <a:t>séries</a:t>
            </a:r>
            <a:r>
              <a:rPr lang="fr-FR" dirty="0"/>
              <a:t> de cas. </a:t>
            </a:r>
            <a:endParaRPr lang="fr-FR" dirty="0" smtClean="0"/>
          </a:p>
          <a:p>
            <a:pPr marL="285750" indent="-285750">
              <a:buFontTx/>
              <a:buChar char="-"/>
            </a:pPr>
            <a:endParaRPr lang="fr-FR" dirty="0"/>
          </a:p>
          <a:p>
            <a:r>
              <a:rPr lang="fr-FR" dirty="0"/>
              <a:t>L’absence de niveau de preuve ne signifie pas que les recommandations élaborées ne sont pas pertinentes et utiles. L’absence de preuve doit inciter à engager des études complémentaires lorsque cela est possible.</a:t>
            </a:r>
          </a:p>
          <a:p>
            <a:r>
              <a:rPr lang="fr-FR" dirty="0" smtClean="0"/>
              <a:t> 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63540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1" y="976923"/>
            <a:ext cx="9332914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b="1" dirty="0" smtClean="0"/>
          </a:p>
          <a:p>
            <a:pPr algn="ctr"/>
            <a:r>
              <a:rPr lang="fr-FR" b="1" dirty="0" smtClean="0"/>
              <a:t>COMMENT NOUS DESINFECTONS NOUS </a:t>
            </a:r>
            <a:r>
              <a:rPr lang="fr-FR" b="1" dirty="0"/>
              <a:t>L</a:t>
            </a:r>
            <a:r>
              <a:rPr lang="fr-FR" b="1" dirty="0" smtClean="0"/>
              <a:t>ES MAINS AVANT CHAQUE INFILTRATION ?</a:t>
            </a:r>
          </a:p>
          <a:p>
            <a:endParaRPr lang="fr-FR" sz="2000" b="1" dirty="0"/>
          </a:p>
          <a:p>
            <a:r>
              <a:rPr lang="fr-FR" sz="2000" dirty="0" smtClean="0"/>
              <a:t>Lavage au savon doux (grade C) 92%</a:t>
            </a:r>
          </a:p>
          <a:p>
            <a:endParaRPr lang="fr-FR" sz="2000" dirty="0"/>
          </a:p>
          <a:p>
            <a:r>
              <a:rPr lang="fr-FR" sz="2000" dirty="0" smtClean="0"/>
              <a:t>Et séchage avec serviette à usage unique (grade C) 82%</a:t>
            </a:r>
          </a:p>
          <a:p>
            <a:endParaRPr lang="fr-FR" sz="2000" dirty="0"/>
          </a:p>
          <a:p>
            <a:endParaRPr lang="fr-FR" sz="2000" dirty="0"/>
          </a:p>
          <a:p>
            <a:r>
              <a:rPr lang="fr-FR" sz="2000" dirty="0" smtClean="0"/>
              <a:t>Désinfection au gel hydro-alcoolique (grade B) 75% </a:t>
            </a:r>
          </a:p>
          <a:p>
            <a:endParaRPr lang="fr-FR" sz="2400" dirty="0"/>
          </a:p>
          <a:p>
            <a:r>
              <a:rPr lang="fr-FR" sz="2400" i="1" dirty="0" smtClean="0">
                <a:solidFill>
                  <a:srgbClr val="0000FF"/>
                </a:solidFill>
              </a:rPr>
              <a:t>On peut voir qu’un certain nombre de rhumatologues vont au-delà de la recommandation en utilisant successivement les deux procédés </a:t>
            </a:r>
            <a:endParaRPr lang="fr-FR" sz="2400" i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18571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586154" y="410308"/>
            <a:ext cx="6701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COMMENT </a:t>
            </a:r>
            <a:r>
              <a:rPr lang="fr-FR" b="1" dirty="0"/>
              <a:t>DESINFECTONS </a:t>
            </a:r>
            <a:r>
              <a:rPr lang="fr-FR" b="1" dirty="0" smtClean="0"/>
              <a:t>NOUS LA PEAU </a:t>
            </a:r>
            <a:r>
              <a:rPr lang="fr-FR" b="1" smtClean="0"/>
              <a:t>DU MALADE ?</a:t>
            </a:r>
            <a:endParaRPr lang="fr-FR" b="1" dirty="0"/>
          </a:p>
        </p:txBody>
      </p:sp>
      <p:sp>
        <p:nvSpPr>
          <p:cNvPr id="5" name="ZoneTexte 4"/>
          <p:cNvSpPr txBox="1"/>
          <p:nvPr/>
        </p:nvSpPr>
        <p:spPr>
          <a:xfrm>
            <a:off x="224105" y="1484923"/>
            <a:ext cx="8030473" cy="4832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Désinfection à la  </a:t>
            </a:r>
            <a:r>
              <a:rPr lang="fr-FR" sz="2000" b="1" dirty="0" smtClean="0"/>
              <a:t>Bétadine jaune (grade C) 57%</a:t>
            </a:r>
          </a:p>
          <a:p>
            <a:endParaRPr lang="fr-FR" sz="2000" dirty="0"/>
          </a:p>
          <a:p>
            <a:r>
              <a:rPr lang="fr-FR" sz="2000" dirty="0" smtClean="0"/>
              <a:t>Désinfection à la </a:t>
            </a:r>
            <a:r>
              <a:rPr lang="fr-FR" sz="2000" b="1" dirty="0" smtClean="0"/>
              <a:t>Bétadine alcoolique (garde B) 36%</a:t>
            </a:r>
          </a:p>
          <a:p>
            <a:endParaRPr lang="fr-FR" sz="2000" dirty="0" smtClean="0"/>
          </a:p>
          <a:p>
            <a:r>
              <a:rPr lang="fr-FR" sz="2000" dirty="0" smtClean="0"/>
              <a:t> Désinfection à la </a:t>
            </a:r>
            <a:r>
              <a:rPr lang="fr-FR" sz="2000" b="1" dirty="0" err="1" smtClean="0"/>
              <a:t>Chlorexidine</a:t>
            </a:r>
            <a:r>
              <a:rPr lang="fr-FR" sz="2000" b="1" dirty="0" smtClean="0"/>
              <a:t> alcoolique ( grade B) 22%</a:t>
            </a:r>
          </a:p>
          <a:p>
            <a:endParaRPr lang="fr-FR" sz="2000" dirty="0"/>
          </a:p>
          <a:p>
            <a:r>
              <a:rPr lang="fr-FR" sz="2000" dirty="0" smtClean="0"/>
              <a:t>Désinfection à l’Alcool iodée 14%</a:t>
            </a:r>
          </a:p>
          <a:p>
            <a:r>
              <a:rPr lang="fr-FR" sz="2000" dirty="0" smtClean="0"/>
              <a:t> </a:t>
            </a:r>
          </a:p>
          <a:p>
            <a:r>
              <a:rPr lang="fr-FR" sz="2000" dirty="0" smtClean="0"/>
              <a:t>Désinfection à la Chlorhexidine 21%</a:t>
            </a:r>
          </a:p>
          <a:p>
            <a:endParaRPr lang="fr-FR" sz="2000" dirty="0"/>
          </a:p>
          <a:p>
            <a:r>
              <a:rPr lang="fr-FR" sz="2000" dirty="0" smtClean="0"/>
              <a:t> Désinfection à l’</a:t>
            </a:r>
            <a:r>
              <a:rPr lang="fr-FR" sz="2000" dirty="0" err="1" smtClean="0"/>
              <a:t>Hexomédine</a:t>
            </a:r>
            <a:r>
              <a:rPr lang="fr-FR" sz="2000" dirty="0" smtClean="0"/>
              <a:t> </a:t>
            </a:r>
            <a:r>
              <a:rPr lang="fr-FR" sz="2000" dirty="0"/>
              <a:t>3</a:t>
            </a:r>
            <a:r>
              <a:rPr lang="fr-FR" sz="2000" dirty="0" smtClean="0"/>
              <a:t>,5%</a:t>
            </a:r>
          </a:p>
          <a:p>
            <a:endParaRPr lang="fr-FR" dirty="0"/>
          </a:p>
          <a:p>
            <a:r>
              <a:rPr lang="fr-FR" i="1" dirty="0" smtClean="0"/>
              <a:t> </a:t>
            </a:r>
          </a:p>
          <a:p>
            <a:endParaRPr lang="fr-FR" i="1" dirty="0"/>
          </a:p>
          <a:p>
            <a:r>
              <a:rPr lang="fr-FR" dirty="0" smtClean="0"/>
              <a:t>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756737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354835" y="1483366"/>
            <a:ext cx="8478685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dirty="0" smtClean="0"/>
              <a:t>Toutes les autres mesures d’hygiène et d’asepsie étudiées, recommandées ou non par la H.A.S, ne sont pas scientifiquement validées </a:t>
            </a:r>
          </a:p>
          <a:p>
            <a:pPr algn="just"/>
            <a:endParaRPr lang="fr-FR" sz="2400" dirty="0" smtClean="0"/>
          </a:p>
          <a:p>
            <a:pPr algn="just"/>
            <a:r>
              <a:rPr lang="fr-FR" sz="2400" dirty="0" smtClean="0"/>
              <a:t>(avis d’experts uniquement)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798238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371231" y="429846"/>
            <a:ext cx="7712368" cy="5632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RÉSULTAT DE L’AUDIT :</a:t>
            </a:r>
          </a:p>
          <a:p>
            <a:r>
              <a:rPr lang="fr-FR" dirty="0" smtClean="0"/>
              <a:t>Se laver les mains en arrivant et en quittant votre lieu de travail 85%</a:t>
            </a:r>
            <a:endParaRPr lang="fr-FR" dirty="0"/>
          </a:p>
          <a:p>
            <a:r>
              <a:rPr lang="fr-FR" dirty="0" smtClean="0"/>
              <a:t>Commande de l’eau non manuelle 39%</a:t>
            </a:r>
            <a:endParaRPr lang="fr-FR" dirty="0"/>
          </a:p>
          <a:p>
            <a:r>
              <a:rPr lang="fr-FR" dirty="0" smtClean="0"/>
              <a:t>Distributeur de savon 31%</a:t>
            </a:r>
            <a:endParaRPr lang="fr-FR" dirty="0"/>
          </a:p>
          <a:p>
            <a:r>
              <a:rPr lang="fr-FR" dirty="0" smtClean="0"/>
              <a:t>Enlever systématiquement bague et alliance 43%</a:t>
            </a:r>
            <a:endParaRPr lang="fr-FR" dirty="0"/>
          </a:p>
          <a:p>
            <a:r>
              <a:rPr lang="fr-FR" dirty="0" smtClean="0"/>
              <a:t>Désinfection en 1 seul temps 21%</a:t>
            </a:r>
            <a:endParaRPr lang="fr-FR" dirty="0"/>
          </a:p>
          <a:p>
            <a:r>
              <a:rPr lang="fr-FR" dirty="0" smtClean="0"/>
              <a:t>Désinfection en 2 temps (avec séchage) 69%</a:t>
            </a:r>
            <a:endParaRPr lang="fr-FR" dirty="0"/>
          </a:p>
          <a:p>
            <a:r>
              <a:rPr lang="fr-FR" dirty="0" smtClean="0"/>
              <a:t>Protocole H.A.S en 5 temps 14%</a:t>
            </a:r>
            <a:endParaRPr lang="fr-FR" dirty="0"/>
          </a:p>
          <a:p>
            <a:r>
              <a:rPr lang="fr-FR" dirty="0" smtClean="0"/>
              <a:t>Désinfection avec compresse stérile 89%</a:t>
            </a:r>
            <a:endParaRPr lang="fr-FR" dirty="0"/>
          </a:p>
          <a:p>
            <a:r>
              <a:rPr lang="fr-FR" dirty="0"/>
              <a:t>a</a:t>
            </a:r>
            <a:r>
              <a:rPr lang="fr-FR" dirty="0" smtClean="0"/>
              <a:t>vec compresse non stérile 7%</a:t>
            </a:r>
            <a:endParaRPr lang="fr-FR" dirty="0"/>
          </a:p>
          <a:p>
            <a:r>
              <a:rPr lang="fr-FR" dirty="0" smtClean="0"/>
              <a:t>Avec coton 7%</a:t>
            </a:r>
          </a:p>
          <a:p>
            <a:r>
              <a:rPr lang="fr-FR" dirty="0" smtClean="0"/>
              <a:t>Avec spray 3,5%</a:t>
            </a:r>
          </a:p>
          <a:p>
            <a:r>
              <a:rPr lang="fr-FR" dirty="0" smtClean="0"/>
              <a:t>Port d’une blouse non stérile 53%</a:t>
            </a:r>
          </a:p>
          <a:p>
            <a:r>
              <a:rPr lang="fr-FR" dirty="0" smtClean="0"/>
              <a:t>D’une blouse stérile 0%</a:t>
            </a:r>
          </a:p>
          <a:p>
            <a:r>
              <a:rPr lang="fr-FR" dirty="0" smtClean="0"/>
              <a:t>Un masque 32%</a:t>
            </a:r>
          </a:p>
          <a:p>
            <a:r>
              <a:rPr lang="fr-FR" dirty="0" smtClean="0"/>
              <a:t>Gants stériles 10,7%</a:t>
            </a:r>
          </a:p>
          <a:p>
            <a:r>
              <a:rPr lang="fr-FR" dirty="0" smtClean="0"/>
              <a:t>Champs stériles 3,5%</a:t>
            </a:r>
          </a:p>
          <a:p>
            <a:r>
              <a:rPr lang="fr-FR" dirty="0" smtClean="0"/>
              <a:t>Aide d’un tiers </a:t>
            </a:r>
            <a:r>
              <a:rPr lang="fr-FR" dirty="0"/>
              <a:t>0</a:t>
            </a:r>
            <a:r>
              <a:rPr lang="fr-FR" dirty="0" smtClean="0"/>
              <a:t>%</a:t>
            </a:r>
          </a:p>
          <a:p>
            <a:r>
              <a:rPr lang="fr-FR" dirty="0" smtClean="0"/>
              <a:t>Pansement stérile sur le point d’infiltration 85,7%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311395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is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Brise.thmx</Template>
  <TotalTime>394</TotalTime>
  <Words>875</Words>
  <Application>Microsoft Macintosh PowerPoint</Application>
  <PresentationFormat>Présentation à l'écran (4:3)</PresentationFormat>
  <Paragraphs>167</Paragraphs>
  <Slides>24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24</vt:i4>
      </vt:variant>
    </vt:vector>
  </HeadingPairs>
  <TitlesOfParts>
    <vt:vector size="25" baseType="lpstr">
      <vt:lpstr>Brise</vt:lpstr>
      <vt:lpstr>Observatoire des Infiltrations 2015 Session 1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Observatoire des Infiltrations</dc:title>
  <dc:subject/>
  <dc:creator>LEBRUN 2004</dc:creator>
  <cp:keywords/>
  <dc:description/>
  <cp:lastModifiedBy>Blandine GERBAY</cp:lastModifiedBy>
  <cp:revision>42</cp:revision>
  <cp:lastPrinted>2014-06-10T14:12:20Z</cp:lastPrinted>
  <dcterms:created xsi:type="dcterms:W3CDTF">2014-06-04T09:15:03Z</dcterms:created>
  <dcterms:modified xsi:type="dcterms:W3CDTF">2015-07-03T20:51:09Z</dcterms:modified>
  <cp:category/>
</cp:coreProperties>
</file>